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5"/>
  </p:notesMasterIdLst>
  <p:sldIdLst>
    <p:sldId id="257" r:id="rId2"/>
    <p:sldId id="269" r:id="rId3"/>
    <p:sldId id="260" r:id="rId4"/>
    <p:sldId id="338" r:id="rId5"/>
    <p:sldId id="339" r:id="rId6"/>
    <p:sldId id="340" r:id="rId7"/>
    <p:sldId id="341" r:id="rId8"/>
    <p:sldId id="342" r:id="rId9"/>
    <p:sldId id="343" r:id="rId10"/>
    <p:sldId id="344" r:id="rId11"/>
    <p:sldId id="345" r:id="rId12"/>
    <p:sldId id="346" r:id="rId13"/>
    <p:sldId id="347" r:id="rId14"/>
    <p:sldId id="350" r:id="rId15"/>
    <p:sldId id="349" r:id="rId16"/>
    <p:sldId id="358" r:id="rId17"/>
    <p:sldId id="359" r:id="rId18"/>
    <p:sldId id="351" r:id="rId19"/>
    <p:sldId id="352" r:id="rId20"/>
    <p:sldId id="353" r:id="rId21"/>
    <p:sldId id="354" r:id="rId22"/>
    <p:sldId id="355" r:id="rId23"/>
    <p:sldId id="356" r:id="rId24"/>
    <p:sldId id="357" r:id="rId25"/>
    <p:sldId id="313" r:id="rId26"/>
    <p:sldId id="332" r:id="rId27"/>
    <p:sldId id="336" r:id="rId28"/>
    <p:sldId id="314" r:id="rId29"/>
    <p:sldId id="315" r:id="rId30"/>
    <p:sldId id="316" r:id="rId31"/>
    <p:sldId id="317" r:id="rId32"/>
    <p:sldId id="320" r:id="rId33"/>
    <p:sldId id="318" r:id="rId34"/>
    <p:sldId id="319" r:id="rId35"/>
    <p:sldId id="321" r:id="rId36"/>
    <p:sldId id="337" r:id="rId37"/>
    <p:sldId id="290" r:id="rId38"/>
    <p:sldId id="291" r:id="rId39"/>
    <p:sldId id="312" r:id="rId40"/>
    <p:sldId id="323" r:id="rId41"/>
    <p:sldId id="322" r:id="rId42"/>
    <p:sldId id="326" r:id="rId43"/>
    <p:sldId id="329" r:id="rId44"/>
    <p:sldId id="325" r:id="rId45"/>
    <p:sldId id="292" r:id="rId46"/>
    <p:sldId id="293" r:id="rId47"/>
    <p:sldId id="294" r:id="rId48"/>
    <p:sldId id="295" r:id="rId49"/>
    <p:sldId id="296" r:id="rId50"/>
    <p:sldId id="297" r:id="rId51"/>
    <p:sldId id="298" r:id="rId52"/>
    <p:sldId id="299" r:id="rId53"/>
    <p:sldId id="327" r:id="rId54"/>
    <p:sldId id="330" r:id="rId55"/>
    <p:sldId id="300" r:id="rId56"/>
    <p:sldId id="301" r:id="rId57"/>
    <p:sldId id="302" r:id="rId58"/>
    <p:sldId id="303" r:id="rId59"/>
    <p:sldId id="304" r:id="rId60"/>
    <p:sldId id="305" r:id="rId61"/>
    <p:sldId id="306" r:id="rId62"/>
    <p:sldId id="310" r:id="rId63"/>
    <p:sldId id="328" r:id="rId64"/>
    <p:sldId id="285" r:id="rId65"/>
    <p:sldId id="286" r:id="rId66"/>
    <p:sldId id="287" r:id="rId67"/>
    <p:sldId id="288" r:id="rId68"/>
    <p:sldId id="289" r:id="rId69"/>
    <p:sldId id="333" r:id="rId70"/>
    <p:sldId id="334" r:id="rId71"/>
    <p:sldId id="335" r:id="rId72"/>
    <p:sldId id="331" r:id="rId73"/>
    <p:sldId id="263"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se.l.mota_st" initials="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153"/>
    <p:restoredTop sz="82000" autoAdjust="0"/>
  </p:normalViewPr>
  <p:slideViewPr>
    <p:cSldViewPr snapToGrid="0" snapToObjects="1">
      <p:cViewPr varScale="1">
        <p:scale>
          <a:sx n="95" d="100"/>
          <a:sy n="95" d="100"/>
        </p:scale>
        <p:origin x="86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dirty="0">
              <a:latin typeface="Calibri" charset="0"/>
              <a:ea typeface="Calibri" charset="0"/>
              <a:cs typeface="Calibri" charset="0"/>
            </a:rPr>
            <a:t>A sociedade de </a:t>
          </a:r>
          <a:r>
            <a:rPr lang="pt-PT" b="1" dirty="0" smtClean="0">
              <a:solidFill>
                <a:schemeClr val="tx1"/>
              </a:solidFill>
              <a:latin typeface="Calibri" charset="0"/>
              <a:ea typeface="Calibri" charset="0"/>
              <a:cs typeface="Calibri" charset="0"/>
            </a:rPr>
            <a:t>informação</a:t>
          </a:r>
          <a:endParaRPr lang="pt-PT" b="1" dirty="0">
            <a:solidFill>
              <a:schemeClr val="tx1"/>
            </a:solidFill>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1760D51B-0269-5D48-BD8C-7EAF0E917E25}" type="presOf" srcId="{BB22BBE5-57A0-405B-A971-B276D13CD5C2}" destId="{8EB82253-C23C-41B5-BBC4-3559A84CBD55}" srcOrd="0" destOrd="0" presId="urn:microsoft.com/office/officeart/2005/8/layout/hProcess3"/>
    <dgm:cxn modelId="{93BC0DC0-4182-D848-9DAD-DF73823E85E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01AE5755-7B84-5F47-9BC5-1DADBFC629BD}" type="presParOf" srcId="{6AA9C01C-89A6-4342-8318-525283D045F6}" destId="{C700CA3A-087B-4CF2-87E1-144F4D688CBD}" srcOrd="0" destOrd="0" presId="urn:microsoft.com/office/officeart/2005/8/layout/hProcess3"/>
    <dgm:cxn modelId="{8046CD19-C80B-7046-9C9C-F55797A73A96}" type="presParOf" srcId="{6AA9C01C-89A6-4342-8318-525283D045F6}" destId="{85014961-3DAC-4177-A45B-6730E3550322}" srcOrd="1" destOrd="0" presId="urn:microsoft.com/office/officeart/2005/8/layout/hProcess3"/>
    <dgm:cxn modelId="{398CAD3C-48F2-A744-8D23-C095C126A647}" type="presParOf" srcId="{85014961-3DAC-4177-A45B-6730E3550322}" destId="{1F9B4EE6-6EDA-4A3B-9D3A-876474A9EBDB}" srcOrd="0" destOrd="0" presId="urn:microsoft.com/office/officeart/2005/8/layout/hProcess3"/>
    <dgm:cxn modelId="{E573373A-C914-3A4A-81E2-13716C62FCFE}" type="presParOf" srcId="{85014961-3DAC-4177-A45B-6730E3550322}" destId="{BC6A3652-0E63-47AA-92B1-B5D89FA169A3}" srcOrd="1" destOrd="0" presId="urn:microsoft.com/office/officeart/2005/8/layout/hProcess3"/>
    <dgm:cxn modelId="{F13A2D95-01ED-1E4B-9715-65D4B269CF2D}" type="presParOf" srcId="{BC6A3652-0E63-47AA-92B1-B5D89FA169A3}" destId="{ED935A7C-0029-4E53-9C29-13FF7C6801DD}" srcOrd="0" destOrd="0" presId="urn:microsoft.com/office/officeart/2005/8/layout/hProcess3"/>
    <dgm:cxn modelId="{A8241730-17B8-E94D-94F9-FE5F86948201}" type="presParOf" srcId="{BC6A3652-0E63-47AA-92B1-B5D89FA169A3}" destId="{8EB82253-C23C-41B5-BBC4-3559A84CBD55}" srcOrd="1" destOrd="0" presId="urn:microsoft.com/office/officeart/2005/8/layout/hProcess3"/>
    <dgm:cxn modelId="{33384A2E-1C0A-454F-9A15-96395305F68A}" type="presParOf" srcId="{BC6A3652-0E63-47AA-92B1-B5D89FA169A3}" destId="{2AE64B9E-C0D1-4560-9607-CCD298C726E9}" srcOrd="2" destOrd="0" presId="urn:microsoft.com/office/officeart/2005/8/layout/hProcess3"/>
    <dgm:cxn modelId="{215AFF5B-B284-6B4A-A20B-474680DCA00B}" type="presParOf" srcId="{BC6A3652-0E63-47AA-92B1-B5D89FA169A3}" destId="{790FB81B-E08C-4B74-ABE0-6B86634F1B07}" srcOrd="3" destOrd="0" presId="urn:microsoft.com/office/officeart/2005/8/layout/hProcess3"/>
    <dgm:cxn modelId="{AC46DB82-2C6E-4C45-86B6-C37A108DC9CD}" type="presParOf" srcId="{85014961-3DAC-4177-A45B-6730E3550322}" destId="{9847EC8B-0774-446A-A38E-CADC945AC2E0}" srcOrd="2" destOrd="0" presId="urn:microsoft.com/office/officeart/2005/8/layout/hProcess3"/>
    <dgm:cxn modelId="{C9A49260-8C26-264D-967A-FC37025CA137}" type="presParOf" srcId="{85014961-3DAC-4177-A45B-6730E3550322}" destId="{F9D81EF7-2B7E-4B5E-ADFD-174254D5B7B3}" srcOrd="3" destOrd="0" presId="urn:microsoft.com/office/officeart/2005/8/layout/hProcess3"/>
    <dgm:cxn modelId="{E1E888F9-D328-5F45-B5E4-70E0D46B7AAA}"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a:latin typeface="Calibri" charset="0"/>
              <a:ea typeface="Calibri" charset="0"/>
              <a:cs typeface="Calibri" charset="0"/>
            </a:rPr>
            <a:t>Hackers e ataques recentes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E41C70B-D4B0-0049-89B8-131A98C1EDCE}" type="presOf" srcId="{BB22BBE5-57A0-405B-A971-B276D13CD5C2}" destId="{8EB82253-C23C-41B5-BBC4-3559A84CBD55}" srcOrd="0" destOrd="0" presId="urn:microsoft.com/office/officeart/2005/8/layout/hProcess3"/>
    <dgm:cxn modelId="{A49DA786-3E8E-5748-A3CC-EE7A97973BDF}"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152884AA-34B5-B640-A885-B8711D8321DA}" type="presParOf" srcId="{6AA9C01C-89A6-4342-8318-525283D045F6}" destId="{C700CA3A-087B-4CF2-87E1-144F4D688CBD}" srcOrd="0" destOrd="0" presId="urn:microsoft.com/office/officeart/2005/8/layout/hProcess3"/>
    <dgm:cxn modelId="{46A8F38E-685F-DC4C-963E-7D59EBE12B02}" type="presParOf" srcId="{6AA9C01C-89A6-4342-8318-525283D045F6}" destId="{85014961-3DAC-4177-A45B-6730E3550322}" srcOrd="1" destOrd="0" presId="urn:microsoft.com/office/officeart/2005/8/layout/hProcess3"/>
    <dgm:cxn modelId="{C093B93C-DD4E-024C-BDCE-DBFF0FF60044}" type="presParOf" srcId="{85014961-3DAC-4177-A45B-6730E3550322}" destId="{1F9B4EE6-6EDA-4A3B-9D3A-876474A9EBDB}" srcOrd="0" destOrd="0" presId="urn:microsoft.com/office/officeart/2005/8/layout/hProcess3"/>
    <dgm:cxn modelId="{BE077B03-C534-9C43-8C75-25C6E70D7B55}" type="presParOf" srcId="{85014961-3DAC-4177-A45B-6730E3550322}" destId="{BC6A3652-0E63-47AA-92B1-B5D89FA169A3}" srcOrd="1" destOrd="0" presId="urn:microsoft.com/office/officeart/2005/8/layout/hProcess3"/>
    <dgm:cxn modelId="{700CCCE8-EA9B-E54E-A94C-742CE544CAC6}" type="presParOf" srcId="{BC6A3652-0E63-47AA-92B1-B5D89FA169A3}" destId="{ED935A7C-0029-4E53-9C29-13FF7C6801DD}" srcOrd="0" destOrd="0" presId="urn:microsoft.com/office/officeart/2005/8/layout/hProcess3"/>
    <dgm:cxn modelId="{C5FFB8C4-04C2-C247-961B-10F7F099B25F}" type="presParOf" srcId="{BC6A3652-0E63-47AA-92B1-B5D89FA169A3}" destId="{8EB82253-C23C-41B5-BBC4-3559A84CBD55}" srcOrd="1" destOrd="0" presId="urn:microsoft.com/office/officeart/2005/8/layout/hProcess3"/>
    <dgm:cxn modelId="{7407792E-474E-F54A-A0E7-89E28B7E0FA9}" type="presParOf" srcId="{BC6A3652-0E63-47AA-92B1-B5D89FA169A3}" destId="{2AE64B9E-C0D1-4560-9607-CCD298C726E9}" srcOrd="2" destOrd="0" presId="urn:microsoft.com/office/officeart/2005/8/layout/hProcess3"/>
    <dgm:cxn modelId="{4D19A6F8-9772-A947-96AE-C3BC6B5339B2}" type="presParOf" srcId="{BC6A3652-0E63-47AA-92B1-B5D89FA169A3}" destId="{790FB81B-E08C-4B74-ABE0-6B86634F1B07}" srcOrd="3" destOrd="0" presId="urn:microsoft.com/office/officeart/2005/8/layout/hProcess3"/>
    <dgm:cxn modelId="{E58F3FA9-CD30-9A48-BF9C-40C0A6854160}" type="presParOf" srcId="{85014961-3DAC-4177-A45B-6730E3550322}" destId="{9847EC8B-0774-446A-A38E-CADC945AC2E0}" srcOrd="2" destOrd="0" presId="urn:microsoft.com/office/officeart/2005/8/layout/hProcess3"/>
    <dgm:cxn modelId="{060DBE50-9C7E-D54C-87B8-83189D6F1A0B}" type="presParOf" srcId="{85014961-3DAC-4177-A45B-6730E3550322}" destId="{F9D81EF7-2B7E-4B5E-ADFD-174254D5B7B3}" srcOrd="3" destOrd="0" presId="urn:microsoft.com/office/officeart/2005/8/layout/hProcess3"/>
    <dgm:cxn modelId="{F7D729EC-BB8B-124D-A161-806840EAEC33}"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dirty="0" smtClean="0">
              <a:solidFill>
                <a:srgbClr val="FF0000"/>
              </a:solidFill>
            </a:rPr>
            <a:t>Comprometimento de e-mail de CEO/Negócio (CMN)</a:t>
          </a:r>
          <a:endParaRPr lang="pt-PT" b="1" dirty="0">
            <a:solidFill>
              <a:srgbClr val="FF0000"/>
            </a:solidFill>
            <a:latin typeface="Calibri" charset="0"/>
            <a:ea typeface="Calibri" charset="0"/>
            <a:cs typeface="Calibri" charset="0"/>
          </a:endParaRP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0F35BCD2-E3FC-EF4B-8A26-756A245B92B7}" type="presOf" srcId="{BB22BBE5-57A0-405B-A971-B276D13CD5C2}" destId="{8EB82253-C23C-41B5-BBC4-3559A84CBD55}" srcOrd="0" destOrd="0" presId="urn:microsoft.com/office/officeart/2005/8/layout/hProcess3"/>
    <dgm:cxn modelId="{04F4F3DF-6D62-9547-8228-E0DE2F90DE2C}"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3366DFA-D0DE-7B4D-BDAC-4DDFF17E550C}" type="presParOf" srcId="{6AA9C01C-89A6-4342-8318-525283D045F6}" destId="{C700CA3A-087B-4CF2-87E1-144F4D688CBD}" srcOrd="0" destOrd="0" presId="urn:microsoft.com/office/officeart/2005/8/layout/hProcess3"/>
    <dgm:cxn modelId="{9A39D3A9-6F65-344E-B1B1-28450340C595}" type="presParOf" srcId="{6AA9C01C-89A6-4342-8318-525283D045F6}" destId="{85014961-3DAC-4177-A45B-6730E3550322}" srcOrd="1" destOrd="0" presId="urn:microsoft.com/office/officeart/2005/8/layout/hProcess3"/>
    <dgm:cxn modelId="{F0EF4BD5-66E7-9442-8318-AD568AAF5385}" type="presParOf" srcId="{85014961-3DAC-4177-A45B-6730E3550322}" destId="{1F9B4EE6-6EDA-4A3B-9D3A-876474A9EBDB}" srcOrd="0" destOrd="0" presId="urn:microsoft.com/office/officeart/2005/8/layout/hProcess3"/>
    <dgm:cxn modelId="{AE65F1B5-9DD7-C54D-AF09-3F899CB4F411}" type="presParOf" srcId="{85014961-3DAC-4177-A45B-6730E3550322}" destId="{BC6A3652-0E63-47AA-92B1-B5D89FA169A3}" srcOrd="1" destOrd="0" presId="urn:microsoft.com/office/officeart/2005/8/layout/hProcess3"/>
    <dgm:cxn modelId="{70359271-9F14-5545-B179-8D1DA2443ED9}" type="presParOf" srcId="{BC6A3652-0E63-47AA-92B1-B5D89FA169A3}" destId="{ED935A7C-0029-4E53-9C29-13FF7C6801DD}" srcOrd="0" destOrd="0" presId="urn:microsoft.com/office/officeart/2005/8/layout/hProcess3"/>
    <dgm:cxn modelId="{FBD2B9C9-2EFC-5248-A5F7-57AC3EF696AC}" type="presParOf" srcId="{BC6A3652-0E63-47AA-92B1-B5D89FA169A3}" destId="{8EB82253-C23C-41B5-BBC4-3559A84CBD55}" srcOrd="1" destOrd="0" presId="urn:microsoft.com/office/officeart/2005/8/layout/hProcess3"/>
    <dgm:cxn modelId="{07246EC4-16A0-CF4F-9131-AB56CB66E778}" type="presParOf" srcId="{BC6A3652-0E63-47AA-92B1-B5D89FA169A3}" destId="{2AE64B9E-C0D1-4560-9607-CCD298C726E9}" srcOrd="2" destOrd="0" presId="urn:microsoft.com/office/officeart/2005/8/layout/hProcess3"/>
    <dgm:cxn modelId="{710A25B7-C9CF-934B-B73A-F3C621B1F223}" type="presParOf" srcId="{BC6A3652-0E63-47AA-92B1-B5D89FA169A3}" destId="{790FB81B-E08C-4B74-ABE0-6B86634F1B07}" srcOrd="3" destOrd="0" presId="urn:microsoft.com/office/officeart/2005/8/layout/hProcess3"/>
    <dgm:cxn modelId="{86C7E27E-FDBB-234F-B11F-D79CB795B64E}" type="presParOf" srcId="{85014961-3DAC-4177-A45B-6730E3550322}" destId="{9847EC8B-0774-446A-A38E-CADC945AC2E0}" srcOrd="2" destOrd="0" presId="urn:microsoft.com/office/officeart/2005/8/layout/hProcess3"/>
    <dgm:cxn modelId="{69E1AF52-4BC7-224C-B263-0C526EEFC9E3}" type="presParOf" srcId="{85014961-3DAC-4177-A45B-6730E3550322}" destId="{F9D81EF7-2B7E-4B5E-ADFD-174254D5B7B3}" srcOrd="3" destOrd="0" presId="urn:microsoft.com/office/officeart/2005/8/layout/hProcess3"/>
    <dgm:cxn modelId="{92AEA201-80D3-DD47-99F2-C97299D327FF}"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a:latin typeface="Calibri" charset="0"/>
              <a:ea typeface="Calibri" charset="0"/>
              <a:cs typeface="Calibri" charset="0"/>
            </a:rPr>
            <a:t>Internet das Coisas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81BACFFB-4145-FA42-AC31-D866B1EE709D}" type="presOf" srcId="{0A844475-5A98-4881-96B4-6B3D382BD5ED}" destId="{6AA9C01C-89A6-4342-8318-525283D045F6}" srcOrd="0" destOrd="0" presId="urn:microsoft.com/office/officeart/2005/8/layout/hProcess3"/>
    <dgm:cxn modelId="{EC5CF42C-5815-DF48-80E5-600731414100}" type="presOf" srcId="{BB22BBE5-57A0-405B-A971-B276D13CD5C2}" destId="{8EB82253-C23C-41B5-BBC4-3559A84CBD55}"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3DF1C909-2F60-CE42-8C3A-5ACDF4B6FCA2}" type="presParOf" srcId="{6AA9C01C-89A6-4342-8318-525283D045F6}" destId="{C700CA3A-087B-4CF2-87E1-144F4D688CBD}" srcOrd="0" destOrd="0" presId="urn:microsoft.com/office/officeart/2005/8/layout/hProcess3"/>
    <dgm:cxn modelId="{B39A423B-5414-FD45-92D2-283E449FA76C}" type="presParOf" srcId="{6AA9C01C-89A6-4342-8318-525283D045F6}" destId="{85014961-3DAC-4177-A45B-6730E3550322}" srcOrd="1" destOrd="0" presId="urn:microsoft.com/office/officeart/2005/8/layout/hProcess3"/>
    <dgm:cxn modelId="{21803878-82BB-1A4C-A870-2066DD51D9D0}" type="presParOf" srcId="{85014961-3DAC-4177-A45B-6730E3550322}" destId="{1F9B4EE6-6EDA-4A3B-9D3A-876474A9EBDB}" srcOrd="0" destOrd="0" presId="urn:microsoft.com/office/officeart/2005/8/layout/hProcess3"/>
    <dgm:cxn modelId="{77D86C83-1850-1F44-801C-2A7BC4B4C5FC}" type="presParOf" srcId="{85014961-3DAC-4177-A45B-6730E3550322}" destId="{BC6A3652-0E63-47AA-92B1-B5D89FA169A3}" srcOrd="1" destOrd="0" presId="urn:microsoft.com/office/officeart/2005/8/layout/hProcess3"/>
    <dgm:cxn modelId="{80F69357-F1FD-4042-8AF1-E084DE139A50}" type="presParOf" srcId="{BC6A3652-0E63-47AA-92B1-B5D89FA169A3}" destId="{ED935A7C-0029-4E53-9C29-13FF7C6801DD}" srcOrd="0" destOrd="0" presId="urn:microsoft.com/office/officeart/2005/8/layout/hProcess3"/>
    <dgm:cxn modelId="{6368316B-657D-1747-9B3C-1579D7C98EFF}" type="presParOf" srcId="{BC6A3652-0E63-47AA-92B1-B5D89FA169A3}" destId="{8EB82253-C23C-41B5-BBC4-3559A84CBD55}" srcOrd="1" destOrd="0" presId="urn:microsoft.com/office/officeart/2005/8/layout/hProcess3"/>
    <dgm:cxn modelId="{97A5BA7C-AB7E-914F-B77D-05DF4474D81E}" type="presParOf" srcId="{BC6A3652-0E63-47AA-92B1-B5D89FA169A3}" destId="{2AE64B9E-C0D1-4560-9607-CCD298C726E9}" srcOrd="2" destOrd="0" presId="urn:microsoft.com/office/officeart/2005/8/layout/hProcess3"/>
    <dgm:cxn modelId="{97FDC814-42E5-9742-BE84-1F95F8E21CF3}" type="presParOf" srcId="{BC6A3652-0E63-47AA-92B1-B5D89FA169A3}" destId="{790FB81B-E08C-4B74-ABE0-6B86634F1B07}" srcOrd="3" destOrd="0" presId="urn:microsoft.com/office/officeart/2005/8/layout/hProcess3"/>
    <dgm:cxn modelId="{4359BF88-9785-D647-82AD-CFD158865AA1}" type="presParOf" srcId="{85014961-3DAC-4177-A45B-6730E3550322}" destId="{9847EC8B-0774-446A-A38E-CADC945AC2E0}" srcOrd="2" destOrd="0" presId="urn:microsoft.com/office/officeart/2005/8/layout/hProcess3"/>
    <dgm:cxn modelId="{655FC150-67F6-2442-A958-762B20494153}" type="presParOf" srcId="{85014961-3DAC-4177-A45B-6730E3550322}" destId="{F9D81EF7-2B7E-4B5E-ADFD-174254D5B7B3}" srcOrd="3" destOrd="0" presId="urn:microsoft.com/office/officeart/2005/8/layout/hProcess3"/>
    <dgm:cxn modelId="{6C37ED06-8292-5D40-B0BF-599A52751B96}"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a:latin typeface="Calibri" charset="0"/>
              <a:ea typeface="Calibri" charset="0"/>
              <a:cs typeface="Calibri" charset="0"/>
            </a:rPr>
            <a:t>Alguns exemplos</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7F4B5CD7-DCD3-1A46-9367-C1989908FC2C}" type="presOf" srcId="{BB22BBE5-57A0-405B-A971-B276D13CD5C2}" destId="{8EB82253-C23C-41B5-BBC4-3559A84CBD55}" srcOrd="0" destOrd="0" presId="urn:microsoft.com/office/officeart/2005/8/layout/hProcess3"/>
    <dgm:cxn modelId="{3A8702FF-962E-024C-BF3A-410A28744D36}"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96C3A6FE-5F0C-4446-89CF-DF435862CB33}" type="presParOf" srcId="{6AA9C01C-89A6-4342-8318-525283D045F6}" destId="{C700CA3A-087B-4CF2-87E1-144F4D688CBD}" srcOrd="0" destOrd="0" presId="urn:microsoft.com/office/officeart/2005/8/layout/hProcess3"/>
    <dgm:cxn modelId="{9DD2F87A-59AE-9645-B4FF-010F6740B21B}" type="presParOf" srcId="{6AA9C01C-89A6-4342-8318-525283D045F6}" destId="{85014961-3DAC-4177-A45B-6730E3550322}" srcOrd="1" destOrd="0" presId="urn:microsoft.com/office/officeart/2005/8/layout/hProcess3"/>
    <dgm:cxn modelId="{2AC6297F-5F7E-534C-8E93-FAA015A0577A}" type="presParOf" srcId="{85014961-3DAC-4177-A45B-6730E3550322}" destId="{1F9B4EE6-6EDA-4A3B-9D3A-876474A9EBDB}" srcOrd="0" destOrd="0" presId="urn:microsoft.com/office/officeart/2005/8/layout/hProcess3"/>
    <dgm:cxn modelId="{E9985FBB-788A-1E41-86E4-F77C0F90CE62}" type="presParOf" srcId="{85014961-3DAC-4177-A45B-6730E3550322}" destId="{BC6A3652-0E63-47AA-92B1-B5D89FA169A3}" srcOrd="1" destOrd="0" presId="urn:microsoft.com/office/officeart/2005/8/layout/hProcess3"/>
    <dgm:cxn modelId="{C21272C3-9BCF-DE40-BC55-5E03BA5570DF}" type="presParOf" srcId="{BC6A3652-0E63-47AA-92B1-B5D89FA169A3}" destId="{ED935A7C-0029-4E53-9C29-13FF7C6801DD}" srcOrd="0" destOrd="0" presId="urn:microsoft.com/office/officeart/2005/8/layout/hProcess3"/>
    <dgm:cxn modelId="{B9CCC6FD-8B87-B74A-A6A9-393FE098CA08}" type="presParOf" srcId="{BC6A3652-0E63-47AA-92B1-B5D89FA169A3}" destId="{8EB82253-C23C-41B5-BBC4-3559A84CBD55}" srcOrd="1" destOrd="0" presId="urn:microsoft.com/office/officeart/2005/8/layout/hProcess3"/>
    <dgm:cxn modelId="{0F75B0DD-48D1-B64C-B052-341276C28F28}" type="presParOf" srcId="{BC6A3652-0E63-47AA-92B1-B5D89FA169A3}" destId="{2AE64B9E-C0D1-4560-9607-CCD298C726E9}" srcOrd="2" destOrd="0" presId="urn:microsoft.com/office/officeart/2005/8/layout/hProcess3"/>
    <dgm:cxn modelId="{A719AAD0-980B-7244-A844-946BA44CEF44}" type="presParOf" srcId="{BC6A3652-0E63-47AA-92B1-B5D89FA169A3}" destId="{790FB81B-E08C-4B74-ABE0-6B86634F1B07}" srcOrd="3" destOrd="0" presId="urn:microsoft.com/office/officeart/2005/8/layout/hProcess3"/>
    <dgm:cxn modelId="{0A8C368A-3CF3-0147-8375-473A95CFC3B2}" type="presParOf" srcId="{85014961-3DAC-4177-A45B-6730E3550322}" destId="{9847EC8B-0774-446A-A38E-CADC945AC2E0}" srcOrd="2" destOrd="0" presId="urn:microsoft.com/office/officeart/2005/8/layout/hProcess3"/>
    <dgm:cxn modelId="{89CE09E9-57CD-794B-BF2E-AA895A1AB362}" type="presParOf" srcId="{85014961-3DAC-4177-A45B-6730E3550322}" destId="{F9D81EF7-2B7E-4B5E-ADFD-174254D5B7B3}" srcOrd="3" destOrd="0" presId="urn:microsoft.com/office/officeart/2005/8/layout/hProcess3"/>
    <dgm:cxn modelId="{9599D2A8-9EB9-0D46-9DB0-7F287674A129}"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a:latin typeface="Calibri" charset="0"/>
              <a:ea typeface="Calibri" charset="0"/>
              <a:cs typeface="Calibri" charset="0"/>
            </a:rPr>
            <a:t>Surface Web vs Deep Web vs Dark Net</a:t>
          </a:r>
        </a:p>
      </dgm:t>
    </dgm:pt>
    <dgm:pt modelId="{0D454961-18FE-4B3F-852C-E2D08CC82243}" type="parTrans" cxnId="{B7D6438A-16E6-4EF2-9137-6CD7E6EA52A3}">
      <dgm:prSet/>
      <dgm:spPr/>
      <dgm:t>
        <a:bodyPr/>
        <a:lstStyle/>
        <a:p>
          <a:endParaRPr lang="en-GB">
            <a:latin typeface="Calibri" charset="0"/>
            <a:ea typeface="Calibri" charset="0"/>
            <a:cs typeface="Calibri" charset="0"/>
          </a:endParaRPr>
        </a:p>
      </dgm:t>
    </dgm:pt>
    <dgm:pt modelId="{1540E5DB-E936-4D1C-8F6E-4825E3512139}" type="sibTrans" cxnId="{B7D6438A-16E6-4EF2-9137-6CD7E6EA52A3}">
      <dgm:prSet/>
      <dgm:spPr/>
      <dgm:t>
        <a:bodyPr/>
        <a:lstStyle/>
        <a:p>
          <a:endParaRPr lang="en-GB">
            <a:latin typeface="Calibri" charset="0"/>
            <a:ea typeface="Calibri" charset="0"/>
            <a:cs typeface="Calibri" charset="0"/>
          </a:endParaRPr>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custScaleX="143918" custScaleY="97134">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dgm:spPr/>
    </dgm:pt>
  </dgm:ptLst>
  <dgm:cxnLst>
    <dgm:cxn modelId="{D2A3C08B-9950-E749-932F-15C09E8D29CC}" type="presOf" srcId="{BB22BBE5-57A0-405B-A971-B276D13CD5C2}" destId="{8EB82253-C23C-41B5-BBC4-3559A84CBD55}" srcOrd="0" destOrd="0" presId="urn:microsoft.com/office/officeart/2005/8/layout/hProcess3"/>
    <dgm:cxn modelId="{ED76CFE6-D421-184C-BA34-AB18B9B16DF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D38D7675-EBAA-8642-8B2D-4867EB3EC61E}" type="presParOf" srcId="{6AA9C01C-89A6-4342-8318-525283D045F6}" destId="{C700CA3A-087B-4CF2-87E1-144F4D688CBD}" srcOrd="0" destOrd="0" presId="urn:microsoft.com/office/officeart/2005/8/layout/hProcess3"/>
    <dgm:cxn modelId="{13177F22-BF09-AE4A-A22F-DCCD40D065C5}" type="presParOf" srcId="{6AA9C01C-89A6-4342-8318-525283D045F6}" destId="{85014961-3DAC-4177-A45B-6730E3550322}" srcOrd="1" destOrd="0" presId="urn:microsoft.com/office/officeart/2005/8/layout/hProcess3"/>
    <dgm:cxn modelId="{10E65AC5-66E7-CF4B-B52C-F692B7C3FC76}" type="presParOf" srcId="{85014961-3DAC-4177-A45B-6730E3550322}" destId="{1F9B4EE6-6EDA-4A3B-9D3A-876474A9EBDB}" srcOrd="0" destOrd="0" presId="urn:microsoft.com/office/officeart/2005/8/layout/hProcess3"/>
    <dgm:cxn modelId="{899828A8-E8DF-B946-8F3B-D8FFE6FD6F9A}" type="presParOf" srcId="{85014961-3DAC-4177-A45B-6730E3550322}" destId="{BC6A3652-0E63-47AA-92B1-B5D89FA169A3}" srcOrd="1" destOrd="0" presId="urn:microsoft.com/office/officeart/2005/8/layout/hProcess3"/>
    <dgm:cxn modelId="{027C53DF-BDA6-2F40-B057-1A0C53BA38D2}" type="presParOf" srcId="{BC6A3652-0E63-47AA-92B1-B5D89FA169A3}" destId="{ED935A7C-0029-4E53-9C29-13FF7C6801DD}" srcOrd="0" destOrd="0" presId="urn:microsoft.com/office/officeart/2005/8/layout/hProcess3"/>
    <dgm:cxn modelId="{FAC534E2-F9E6-9946-A60E-FC2E13D319E2}" type="presParOf" srcId="{BC6A3652-0E63-47AA-92B1-B5D89FA169A3}" destId="{8EB82253-C23C-41B5-BBC4-3559A84CBD55}" srcOrd="1" destOrd="0" presId="urn:microsoft.com/office/officeart/2005/8/layout/hProcess3"/>
    <dgm:cxn modelId="{B47F380E-DD19-DE4F-9B05-AA500B16E75A}" type="presParOf" srcId="{BC6A3652-0E63-47AA-92B1-B5D89FA169A3}" destId="{2AE64B9E-C0D1-4560-9607-CCD298C726E9}" srcOrd="2" destOrd="0" presId="urn:microsoft.com/office/officeart/2005/8/layout/hProcess3"/>
    <dgm:cxn modelId="{107BAC83-AD0C-C143-9A6B-6C625E52660E}" type="presParOf" srcId="{BC6A3652-0E63-47AA-92B1-B5D89FA169A3}" destId="{790FB81B-E08C-4B74-ABE0-6B86634F1B07}" srcOrd="3" destOrd="0" presId="urn:microsoft.com/office/officeart/2005/8/layout/hProcess3"/>
    <dgm:cxn modelId="{003EC425-988E-134D-BEB2-4164D8012DB9}" type="presParOf" srcId="{85014961-3DAC-4177-A45B-6730E3550322}" destId="{9847EC8B-0774-446A-A38E-CADC945AC2E0}" srcOrd="2" destOrd="0" presId="urn:microsoft.com/office/officeart/2005/8/layout/hProcess3"/>
    <dgm:cxn modelId="{D517833F-859B-F348-88AB-A8B0C54F1EE8}" type="presParOf" srcId="{85014961-3DAC-4177-A45B-6730E3550322}" destId="{F9D81EF7-2B7E-4B5E-ADFD-174254D5B7B3}" srcOrd="3" destOrd="0" presId="urn:microsoft.com/office/officeart/2005/8/layout/hProcess3"/>
    <dgm:cxn modelId="{FE76B2A2-0317-7F44-B208-6EDDB788D60E}"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A844475-5A98-4881-96B4-6B3D382BD5ED}" type="doc">
      <dgm:prSet loTypeId="urn:microsoft.com/office/officeart/2005/8/layout/hProcess3" loCatId="process" qsTypeId="urn:microsoft.com/office/officeart/2005/8/quickstyle/simple1" qsCatId="simple" csTypeId="urn:microsoft.com/office/officeart/2005/8/colors/accent1_2" csCatId="accent1" phldr="1"/>
      <dgm:spPr/>
    </dgm:pt>
    <dgm:pt modelId="{BB22BBE5-57A0-405B-A971-B276D13CD5C2}">
      <dgm:prSet phldrT="[Text]"/>
      <dgm:spPr/>
      <dgm:t>
        <a:bodyPr/>
        <a:lstStyle/>
        <a:p>
          <a:r>
            <a:rPr lang="pt-PT" b="1"/>
            <a:t>Criptomoeda</a:t>
          </a:r>
        </a:p>
      </dgm:t>
    </dgm:pt>
    <dgm:pt modelId="{0D454961-18FE-4B3F-852C-E2D08CC82243}" type="parTrans" cxnId="{B7D6438A-16E6-4EF2-9137-6CD7E6EA52A3}">
      <dgm:prSet/>
      <dgm:spPr/>
      <dgm:t>
        <a:bodyPr/>
        <a:lstStyle/>
        <a:p>
          <a:endParaRPr lang="en-GB"/>
        </a:p>
      </dgm:t>
    </dgm:pt>
    <dgm:pt modelId="{1540E5DB-E936-4D1C-8F6E-4825E3512139}" type="sibTrans" cxnId="{B7D6438A-16E6-4EF2-9137-6CD7E6EA52A3}">
      <dgm:prSet/>
      <dgm:spPr/>
      <dgm:t>
        <a:bodyPr/>
        <a:lstStyle/>
        <a:p>
          <a:endParaRPr lang="en-GB"/>
        </a:p>
      </dgm:t>
    </dgm:pt>
    <dgm:pt modelId="{6AA9C01C-89A6-4342-8318-525283D045F6}" type="pres">
      <dgm:prSet presAssocID="{0A844475-5A98-4881-96B4-6B3D382BD5ED}" presName="Name0" presStyleCnt="0">
        <dgm:presLayoutVars>
          <dgm:dir/>
          <dgm:animLvl val="lvl"/>
          <dgm:resizeHandles val="exact"/>
        </dgm:presLayoutVars>
      </dgm:prSet>
      <dgm:spPr/>
    </dgm:pt>
    <dgm:pt modelId="{C700CA3A-087B-4CF2-87E1-144F4D688CBD}" type="pres">
      <dgm:prSet presAssocID="{0A844475-5A98-4881-96B4-6B3D382BD5ED}" presName="dummy" presStyleCnt="0"/>
      <dgm:spPr/>
    </dgm:pt>
    <dgm:pt modelId="{85014961-3DAC-4177-A45B-6730E3550322}" type="pres">
      <dgm:prSet presAssocID="{0A844475-5A98-4881-96B4-6B3D382BD5ED}" presName="linH" presStyleCnt="0"/>
      <dgm:spPr/>
    </dgm:pt>
    <dgm:pt modelId="{1F9B4EE6-6EDA-4A3B-9D3A-876474A9EBDB}" type="pres">
      <dgm:prSet presAssocID="{0A844475-5A98-4881-96B4-6B3D382BD5ED}" presName="padding1" presStyleCnt="0"/>
      <dgm:spPr/>
    </dgm:pt>
    <dgm:pt modelId="{BC6A3652-0E63-47AA-92B1-B5D89FA169A3}" type="pres">
      <dgm:prSet presAssocID="{BB22BBE5-57A0-405B-A971-B276D13CD5C2}" presName="linV" presStyleCnt="0"/>
      <dgm:spPr/>
    </dgm:pt>
    <dgm:pt modelId="{ED935A7C-0029-4E53-9C29-13FF7C6801DD}" type="pres">
      <dgm:prSet presAssocID="{BB22BBE5-57A0-405B-A971-B276D13CD5C2}" presName="spVertical1" presStyleCnt="0"/>
      <dgm:spPr/>
    </dgm:pt>
    <dgm:pt modelId="{8EB82253-C23C-41B5-BBC4-3559A84CBD55}" type="pres">
      <dgm:prSet presAssocID="{BB22BBE5-57A0-405B-A971-B276D13CD5C2}" presName="parTx" presStyleLbl="revTx" presStyleIdx="0" presStyleCnt="1">
        <dgm:presLayoutVars>
          <dgm:chMax val="0"/>
          <dgm:chPref val="0"/>
          <dgm:bulletEnabled val="1"/>
        </dgm:presLayoutVars>
      </dgm:prSet>
      <dgm:spPr/>
      <dgm:t>
        <a:bodyPr/>
        <a:lstStyle/>
        <a:p>
          <a:endParaRPr lang="en-US"/>
        </a:p>
      </dgm:t>
    </dgm:pt>
    <dgm:pt modelId="{2AE64B9E-C0D1-4560-9607-CCD298C726E9}" type="pres">
      <dgm:prSet presAssocID="{BB22BBE5-57A0-405B-A971-B276D13CD5C2}" presName="spVertical2" presStyleCnt="0"/>
      <dgm:spPr/>
    </dgm:pt>
    <dgm:pt modelId="{790FB81B-E08C-4B74-ABE0-6B86634F1B07}" type="pres">
      <dgm:prSet presAssocID="{BB22BBE5-57A0-405B-A971-B276D13CD5C2}" presName="spVertical3" presStyleCnt="0"/>
      <dgm:spPr/>
    </dgm:pt>
    <dgm:pt modelId="{9847EC8B-0774-446A-A38E-CADC945AC2E0}" type="pres">
      <dgm:prSet presAssocID="{0A844475-5A98-4881-96B4-6B3D382BD5ED}" presName="padding2" presStyleCnt="0"/>
      <dgm:spPr/>
    </dgm:pt>
    <dgm:pt modelId="{F9D81EF7-2B7E-4B5E-ADFD-174254D5B7B3}" type="pres">
      <dgm:prSet presAssocID="{0A844475-5A98-4881-96B4-6B3D382BD5ED}" presName="negArrow" presStyleCnt="0"/>
      <dgm:spPr/>
    </dgm:pt>
    <dgm:pt modelId="{A507919E-3193-42B0-8914-AFAA08DF3277}" type="pres">
      <dgm:prSet presAssocID="{0A844475-5A98-4881-96B4-6B3D382BD5ED}" presName="backgroundArrow" presStyleLbl="node1" presStyleIdx="0" presStyleCnt="1" custLinFactNeighborX="369" custLinFactNeighborY="727"/>
      <dgm:spPr/>
    </dgm:pt>
  </dgm:ptLst>
  <dgm:cxnLst>
    <dgm:cxn modelId="{21B0C7EB-CF34-0F4C-A15D-A1478426E525}" type="presOf" srcId="{BB22BBE5-57A0-405B-A971-B276D13CD5C2}" destId="{8EB82253-C23C-41B5-BBC4-3559A84CBD55}" srcOrd="0" destOrd="0" presId="urn:microsoft.com/office/officeart/2005/8/layout/hProcess3"/>
    <dgm:cxn modelId="{075E70C3-1C4E-E740-870B-553B77A546B5}" type="presOf" srcId="{0A844475-5A98-4881-96B4-6B3D382BD5ED}" destId="{6AA9C01C-89A6-4342-8318-525283D045F6}" srcOrd="0" destOrd="0" presId="urn:microsoft.com/office/officeart/2005/8/layout/hProcess3"/>
    <dgm:cxn modelId="{B7D6438A-16E6-4EF2-9137-6CD7E6EA52A3}" srcId="{0A844475-5A98-4881-96B4-6B3D382BD5ED}" destId="{BB22BBE5-57A0-405B-A971-B276D13CD5C2}" srcOrd="0" destOrd="0" parTransId="{0D454961-18FE-4B3F-852C-E2D08CC82243}" sibTransId="{1540E5DB-E936-4D1C-8F6E-4825E3512139}"/>
    <dgm:cxn modelId="{F6AE3562-CF98-5343-84DE-C3CBBA6B343A}" type="presParOf" srcId="{6AA9C01C-89A6-4342-8318-525283D045F6}" destId="{C700CA3A-087B-4CF2-87E1-144F4D688CBD}" srcOrd="0" destOrd="0" presId="urn:microsoft.com/office/officeart/2005/8/layout/hProcess3"/>
    <dgm:cxn modelId="{67C173BA-C368-5B48-BD5A-D7EBE9F18099}" type="presParOf" srcId="{6AA9C01C-89A6-4342-8318-525283D045F6}" destId="{85014961-3DAC-4177-A45B-6730E3550322}" srcOrd="1" destOrd="0" presId="urn:microsoft.com/office/officeart/2005/8/layout/hProcess3"/>
    <dgm:cxn modelId="{A2D046C8-4D31-4F47-ADE6-43D60FC8F816}" type="presParOf" srcId="{85014961-3DAC-4177-A45B-6730E3550322}" destId="{1F9B4EE6-6EDA-4A3B-9D3A-876474A9EBDB}" srcOrd="0" destOrd="0" presId="urn:microsoft.com/office/officeart/2005/8/layout/hProcess3"/>
    <dgm:cxn modelId="{F49103ED-B4D2-1D45-8633-A72FF2BE0F14}" type="presParOf" srcId="{85014961-3DAC-4177-A45B-6730E3550322}" destId="{BC6A3652-0E63-47AA-92B1-B5D89FA169A3}" srcOrd="1" destOrd="0" presId="urn:microsoft.com/office/officeart/2005/8/layout/hProcess3"/>
    <dgm:cxn modelId="{146217FA-710E-6C41-A87A-68575E3A3CBD}" type="presParOf" srcId="{BC6A3652-0E63-47AA-92B1-B5D89FA169A3}" destId="{ED935A7C-0029-4E53-9C29-13FF7C6801DD}" srcOrd="0" destOrd="0" presId="urn:microsoft.com/office/officeart/2005/8/layout/hProcess3"/>
    <dgm:cxn modelId="{6BC0AA49-6FD9-4E45-ACBA-B82FB66497CC}" type="presParOf" srcId="{BC6A3652-0E63-47AA-92B1-B5D89FA169A3}" destId="{8EB82253-C23C-41B5-BBC4-3559A84CBD55}" srcOrd="1" destOrd="0" presId="urn:microsoft.com/office/officeart/2005/8/layout/hProcess3"/>
    <dgm:cxn modelId="{329C11E8-2539-FD4C-875F-5F0163770AA5}" type="presParOf" srcId="{BC6A3652-0E63-47AA-92B1-B5D89FA169A3}" destId="{2AE64B9E-C0D1-4560-9607-CCD298C726E9}" srcOrd="2" destOrd="0" presId="urn:microsoft.com/office/officeart/2005/8/layout/hProcess3"/>
    <dgm:cxn modelId="{E51E625F-8FEF-A04A-A25E-9256DE94EF64}" type="presParOf" srcId="{BC6A3652-0E63-47AA-92B1-B5D89FA169A3}" destId="{790FB81B-E08C-4B74-ABE0-6B86634F1B07}" srcOrd="3" destOrd="0" presId="urn:microsoft.com/office/officeart/2005/8/layout/hProcess3"/>
    <dgm:cxn modelId="{0947115E-483B-F94B-A4A1-E956361AB7CB}" type="presParOf" srcId="{85014961-3DAC-4177-A45B-6730E3550322}" destId="{9847EC8B-0774-446A-A38E-CADC945AC2E0}" srcOrd="2" destOrd="0" presId="urn:microsoft.com/office/officeart/2005/8/layout/hProcess3"/>
    <dgm:cxn modelId="{7E4ECEB4-8998-B343-9A90-4C0A3A5638E5}" type="presParOf" srcId="{85014961-3DAC-4177-A45B-6730E3550322}" destId="{F9D81EF7-2B7E-4B5E-ADFD-174254D5B7B3}" srcOrd="3" destOrd="0" presId="urn:microsoft.com/office/officeart/2005/8/layout/hProcess3"/>
    <dgm:cxn modelId="{C282FF16-CBAF-FE43-B3BB-F54F50EB4E97}" type="presParOf" srcId="{85014961-3DAC-4177-A45B-6730E3550322}" destId="{A507919E-3193-42B0-8914-AFAA08DF3277}" srcOrd="4" destOrd="0" presId="urn:microsoft.com/office/officeart/2005/8/layout/h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570981"/>
          <a:ext cx="8229600" cy="338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16981"/>
          <a:ext cx="6742807" cy="169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77520" rIns="0" bIns="477520" numCol="1" spcCol="1270" anchor="ctr" anchorCtr="0">
          <a:noAutofit/>
        </a:bodyPr>
        <a:lstStyle/>
        <a:p>
          <a:pPr lvl="0" algn="ctr" defTabSz="2089150">
            <a:lnSpc>
              <a:spcPct val="90000"/>
            </a:lnSpc>
            <a:spcBef>
              <a:spcPct val="0"/>
            </a:spcBef>
            <a:spcAft>
              <a:spcPct val="35000"/>
            </a:spcAft>
          </a:pPr>
          <a:r>
            <a:rPr lang="pt-PT" sz="4700" b="1" kern="1200" dirty="0">
              <a:latin typeface="Calibri" charset="0"/>
              <a:ea typeface="Calibri" charset="0"/>
              <a:cs typeface="Calibri" charset="0"/>
            </a:rPr>
            <a:t>A sociedade de </a:t>
          </a:r>
          <a:r>
            <a:rPr lang="pt-PT" sz="4700" b="1" kern="1200" dirty="0" smtClean="0">
              <a:solidFill>
                <a:schemeClr val="tx1"/>
              </a:solidFill>
              <a:latin typeface="Calibri" charset="0"/>
              <a:ea typeface="Calibri" charset="0"/>
              <a:cs typeface="Calibri" charset="0"/>
            </a:rPr>
            <a:t>informação</a:t>
          </a:r>
          <a:endParaRPr lang="pt-PT" sz="4700" b="1" kern="1200" dirty="0">
            <a:solidFill>
              <a:schemeClr val="tx1"/>
            </a:solidFill>
            <a:latin typeface="Calibri" charset="0"/>
            <a:ea typeface="Calibri" charset="0"/>
            <a:cs typeface="Calibri" charset="0"/>
          </a:endParaRPr>
        </a:p>
      </dsp:txBody>
      <dsp:txXfrm>
        <a:off x="663832" y="1416981"/>
        <a:ext cx="6742807" cy="1692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570981"/>
          <a:ext cx="8229600" cy="338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16981"/>
          <a:ext cx="6742807" cy="169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77520" rIns="0" bIns="477520" numCol="1" spcCol="1270" anchor="ctr" anchorCtr="0">
          <a:noAutofit/>
        </a:bodyPr>
        <a:lstStyle/>
        <a:p>
          <a:pPr lvl="0" algn="ctr" defTabSz="2089150">
            <a:lnSpc>
              <a:spcPct val="90000"/>
            </a:lnSpc>
            <a:spcBef>
              <a:spcPct val="0"/>
            </a:spcBef>
            <a:spcAft>
              <a:spcPct val="35000"/>
            </a:spcAft>
          </a:pPr>
          <a:r>
            <a:rPr lang="pt-PT" sz="4700" b="1" kern="1200">
              <a:latin typeface="Calibri" charset="0"/>
              <a:ea typeface="Calibri" charset="0"/>
              <a:cs typeface="Calibri" charset="0"/>
            </a:rPr>
            <a:t>Hackers e ataques recentes</a:t>
          </a:r>
        </a:p>
      </dsp:txBody>
      <dsp:txXfrm>
        <a:off x="663832" y="1416981"/>
        <a:ext cx="6742807" cy="1692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17061"/>
          <a:ext cx="8229600" cy="329184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440021"/>
          <a:ext cx="6742807" cy="1645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45440" rIns="0" bIns="345440" numCol="1" spcCol="1270" anchor="ctr" anchorCtr="0">
          <a:noAutofit/>
        </a:bodyPr>
        <a:lstStyle/>
        <a:p>
          <a:pPr lvl="0" algn="ctr" defTabSz="1511300">
            <a:lnSpc>
              <a:spcPct val="90000"/>
            </a:lnSpc>
            <a:spcBef>
              <a:spcPct val="0"/>
            </a:spcBef>
            <a:spcAft>
              <a:spcPct val="35000"/>
            </a:spcAft>
          </a:pPr>
          <a:r>
            <a:rPr lang="pt-PT" sz="3400" kern="1200" dirty="0" smtClean="0">
              <a:solidFill>
                <a:srgbClr val="FF0000"/>
              </a:solidFill>
            </a:rPr>
            <a:t>Comprometimento de e-mail de CEO/Negócio (CMN)</a:t>
          </a:r>
          <a:endParaRPr lang="pt-PT" sz="3400" b="1" kern="1200" dirty="0">
            <a:solidFill>
              <a:srgbClr val="FF0000"/>
            </a:solidFill>
            <a:latin typeface="Calibri" charset="0"/>
            <a:ea typeface="Calibri" charset="0"/>
            <a:cs typeface="Calibri" charset="0"/>
          </a:endParaRPr>
        </a:p>
      </dsp:txBody>
      <dsp:txXfrm>
        <a:off x="663832" y="1440021"/>
        <a:ext cx="6742807" cy="16459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0981"/>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lvl="0" algn="ctr" defTabSz="2755900">
            <a:lnSpc>
              <a:spcPct val="90000"/>
            </a:lnSpc>
            <a:spcBef>
              <a:spcPct val="0"/>
            </a:spcBef>
            <a:spcAft>
              <a:spcPct val="35000"/>
            </a:spcAft>
          </a:pPr>
          <a:r>
            <a:rPr lang="pt-PT" sz="6200" b="1" kern="1200">
              <a:latin typeface="Calibri" charset="0"/>
              <a:ea typeface="Calibri" charset="0"/>
              <a:cs typeface="Calibri" charset="0"/>
            </a:rPr>
            <a:t>Internet das Coisas</a:t>
          </a:r>
        </a:p>
      </dsp:txBody>
      <dsp:txXfrm>
        <a:off x="663832" y="1146981"/>
        <a:ext cx="6742807" cy="2232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30981"/>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lvl="0" algn="ctr" defTabSz="2755900">
            <a:lnSpc>
              <a:spcPct val="90000"/>
            </a:lnSpc>
            <a:spcBef>
              <a:spcPct val="0"/>
            </a:spcBef>
            <a:spcAft>
              <a:spcPct val="35000"/>
            </a:spcAft>
          </a:pPr>
          <a:r>
            <a:rPr lang="pt-PT" sz="6200" b="1" kern="1200">
              <a:latin typeface="Calibri" charset="0"/>
              <a:ea typeface="Calibri" charset="0"/>
              <a:cs typeface="Calibri" charset="0"/>
            </a:rPr>
            <a:t>Alguns exemplos</a:t>
          </a:r>
        </a:p>
      </dsp:txBody>
      <dsp:txXfrm>
        <a:off x="663832" y="1146981"/>
        <a:ext cx="6742807" cy="2232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17061"/>
          <a:ext cx="8229600" cy="329184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495" y="1440021"/>
          <a:ext cx="6743144" cy="15987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335280" rIns="0" bIns="335280" numCol="1" spcCol="1270" anchor="ctr" anchorCtr="0">
          <a:noAutofit/>
        </a:bodyPr>
        <a:lstStyle/>
        <a:p>
          <a:pPr lvl="0" algn="ctr" defTabSz="1466850">
            <a:lnSpc>
              <a:spcPct val="90000"/>
            </a:lnSpc>
            <a:spcBef>
              <a:spcPct val="0"/>
            </a:spcBef>
            <a:spcAft>
              <a:spcPct val="35000"/>
            </a:spcAft>
          </a:pPr>
          <a:r>
            <a:rPr lang="pt-PT" sz="3300" b="1" kern="1200">
              <a:latin typeface="Calibri" charset="0"/>
              <a:ea typeface="Calibri" charset="0"/>
              <a:cs typeface="Calibri" charset="0"/>
            </a:rPr>
            <a:t>Surface Web vs Deep Web vs Dark Net</a:t>
          </a:r>
        </a:p>
      </dsp:txBody>
      <dsp:txXfrm>
        <a:off x="663495" y="1440021"/>
        <a:ext cx="6743144" cy="15987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07919E-3193-42B0-8914-AFAA08DF3277}">
      <dsp:nvSpPr>
        <dsp:cNvPr id="0" name=""/>
        <dsp:cNvSpPr/>
      </dsp:nvSpPr>
      <dsp:spPr>
        <a:xfrm>
          <a:off x="0" y="61963"/>
          <a:ext cx="8229600" cy="4464000"/>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EB82253-C23C-41B5-BBC4-3559A84CBD55}">
      <dsp:nvSpPr>
        <dsp:cNvPr id="0" name=""/>
        <dsp:cNvSpPr/>
      </dsp:nvSpPr>
      <dsp:spPr>
        <a:xfrm>
          <a:off x="663832" y="1146981"/>
          <a:ext cx="6742807" cy="223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629920" rIns="0" bIns="629920" numCol="1" spcCol="1270" anchor="ctr" anchorCtr="0">
          <a:noAutofit/>
        </a:bodyPr>
        <a:lstStyle/>
        <a:p>
          <a:pPr lvl="0" algn="ctr" defTabSz="2755900">
            <a:lnSpc>
              <a:spcPct val="90000"/>
            </a:lnSpc>
            <a:spcBef>
              <a:spcPct val="0"/>
            </a:spcBef>
            <a:spcAft>
              <a:spcPct val="35000"/>
            </a:spcAft>
          </a:pPr>
          <a:r>
            <a:rPr lang="pt-PT" sz="6200" b="1" kern="1200"/>
            <a:t>Criptomoeda</a:t>
          </a:r>
        </a:p>
      </dsp:txBody>
      <dsp:txXfrm>
        <a:off x="663832" y="1146981"/>
        <a:ext cx="6742807" cy="223200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F2E8-B2B0-0047-A630-5036FB7BC153}" type="datetimeFigureOut">
              <a:rPr lang="en-US" smtClean="0"/>
              <a:pPr/>
              <a:t>4/30/2019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27260C-95DC-194B-88B2-0B241DEC43BF}" type="slidenum">
              <a:rPr lang="en-US" smtClean="0"/>
              <a:pPr/>
              <a:t>‹nº›</a:t>
            </a:fld>
            <a:endParaRPr lang="en-US"/>
          </a:p>
        </p:txBody>
      </p:sp>
    </p:spTree>
    <p:extLst>
      <p:ext uri="{BB962C8B-B14F-4D97-AF65-F5344CB8AC3E}">
        <p14:creationId xmlns:p14="http://schemas.microsoft.com/office/powerpoint/2010/main" val="42245220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trendmicro.com/vinfo/us/security/news/cybercrime-and-digital-threats/data-breaches-and-the-human-factor-are-employees-the-best-defense-or-the-weakest-link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marter.am/"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www.itv.com/thismorning/home-garden/gadgets-thatll-make-good-christmas-presents"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justice.gov/opa/pr/alphabay-largest-online-dark-market-shut-down"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wired.co.uk/article/silk-road-guide"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bitcoinproperly.org/#sthash.xsu0hLPm.dpbs"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pt-PT" sz="1200" dirty="0">
                <a:solidFill>
                  <a:schemeClr val="tx1"/>
                </a:solidFill>
                <a:latin typeface="+mn-lt"/>
                <a:ea typeface="+mn-ea"/>
                <a:cs typeface="+mn-cs"/>
              </a:rPr>
              <a:t>Introdução</a:t>
            </a:r>
          </a:p>
          <a:p>
            <a:r>
              <a:rPr lang="pt-PT" sz="1200" dirty="0">
                <a:solidFill>
                  <a:schemeClr val="tx1"/>
                </a:solidFill>
                <a:latin typeface="+mn-lt"/>
                <a:ea typeface="+mn-ea"/>
                <a:cs typeface="+mn-cs"/>
              </a:rPr>
              <a:t>Esta é a sessão de abertura do curso. Durante esta sessão, os </a:t>
            </a:r>
            <a:r>
              <a:rPr lang="pt-PT" sz="1200" u="sng" dirty="0" smtClean="0">
                <a:solidFill>
                  <a:schemeClr val="tx1"/>
                </a:solidFill>
                <a:latin typeface="+mn-lt"/>
                <a:ea typeface="+mn-ea"/>
                <a:cs typeface="+mn-cs"/>
              </a:rPr>
              <a:t>formandos </a:t>
            </a:r>
            <a:r>
              <a:rPr lang="pt-PT" sz="1200" dirty="0" smtClean="0">
                <a:solidFill>
                  <a:schemeClr val="tx1"/>
                </a:solidFill>
                <a:latin typeface="+mn-lt"/>
                <a:ea typeface="+mn-ea"/>
                <a:cs typeface="+mn-cs"/>
              </a:rPr>
              <a:t>são </a:t>
            </a:r>
            <a:r>
              <a:rPr lang="pt-PT" sz="1200" dirty="0">
                <a:solidFill>
                  <a:schemeClr val="tx1"/>
                </a:solidFill>
                <a:latin typeface="+mn-lt"/>
                <a:ea typeface="+mn-ea"/>
                <a:cs typeface="+mn-cs"/>
              </a:rPr>
              <a:t>apresentados aos formadores e aos outros </a:t>
            </a:r>
            <a:r>
              <a:rPr lang="pt-PT" sz="1200" u="sng" dirty="0" smtClean="0">
                <a:solidFill>
                  <a:schemeClr val="tx1"/>
                </a:solidFill>
                <a:latin typeface="+mn-lt"/>
                <a:ea typeface="+mn-ea"/>
                <a:cs typeface="+mn-cs"/>
              </a:rPr>
              <a:t>formandos</a:t>
            </a:r>
            <a:r>
              <a:rPr lang="pt-PT" sz="1200" dirty="0" smtClean="0">
                <a:solidFill>
                  <a:schemeClr val="tx1"/>
                </a:solidFill>
                <a:latin typeface="+mn-lt"/>
                <a:ea typeface="+mn-ea"/>
                <a:cs typeface="+mn-cs"/>
              </a:rPr>
              <a:t>. </a:t>
            </a:r>
            <a:r>
              <a:rPr lang="pt-PT" sz="1200" dirty="0">
                <a:solidFill>
                  <a:schemeClr val="tx1"/>
                </a:solidFill>
                <a:latin typeface="+mn-lt"/>
                <a:ea typeface="+mn-ea"/>
                <a:cs typeface="+mn-cs"/>
              </a:rPr>
              <a:t>Os </a:t>
            </a:r>
            <a:r>
              <a:rPr lang="pt-PT" sz="1200" dirty="0" err="1">
                <a:solidFill>
                  <a:schemeClr val="tx1"/>
                </a:solidFill>
                <a:latin typeface="+mn-lt"/>
                <a:ea typeface="+mn-ea"/>
                <a:cs typeface="+mn-cs"/>
              </a:rPr>
              <a:t>objetivos</a:t>
            </a:r>
            <a:r>
              <a:rPr lang="pt-PT" sz="1200" dirty="0">
                <a:solidFill>
                  <a:schemeClr val="tx1"/>
                </a:solidFill>
                <a:latin typeface="+mn-lt"/>
                <a:ea typeface="+mn-ea"/>
                <a:cs typeface="+mn-cs"/>
              </a:rPr>
              <a:t> do curso serão explicados em conjunto com os métodos de aprendizagem.</a:t>
            </a:r>
          </a:p>
          <a:p>
            <a:r>
              <a:rPr lang="pt-PT" sz="1200" dirty="0">
                <a:solidFill>
                  <a:schemeClr val="tx1"/>
                </a:solidFill>
                <a:latin typeface="+mn-lt"/>
                <a:ea typeface="+mn-ea"/>
                <a:cs typeface="+mn-cs"/>
              </a:rPr>
              <a:t> </a:t>
            </a:r>
          </a:p>
          <a:p>
            <a:r>
              <a:rPr lang="pt-PT" sz="1200" dirty="0">
                <a:solidFill>
                  <a:schemeClr val="tx1"/>
                </a:solidFill>
                <a:latin typeface="+mn-lt"/>
                <a:ea typeface="+mn-ea"/>
                <a:cs typeface="+mn-cs"/>
              </a:rPr>
              <a:t>O formador poderá escolher introduzir "iniciadores de conversa" para encorajar os </a:t>
            </a:r>
            <a:r>
              <a:rPr lang="pt-PT" sz="1200" u="sng" dirty="0" smtClean="0">
                <a:solidFill>
                  <a:schemeClr val="tx1"/>
                </a:solidFill>
                <a:latin typeface="+mn-lt"/>
                <a:ea typeface="+mn-ea"/>
                <a:cs typeface="+mn-cs"/>
              </a:rPr>
              <a:t>formandos</a:t>
            </a:r>
            <a:r>
              <a:rPr lang="pt-PT" sz="1200" dirty="0" smtClean="0">
                <a:solidFill>
                  <a:schemeClr val="tx1"/>
                </a:solidFill>
                <a:latin typeface="+mn-lt"/>
                <a:ea typeface="+mn-ea"/>
                <a:cs typeface="+mn-cs"/>
              </a:rPr>
              <a:t> </a:t>
            </a:r>
            <a:r>
              <a:rPr lang="pt-PT" sz="1200" dirty="0">
                <a:solidFill>
                  <a:schemeClr val="tx1"/>
                </a:solidFill>
                <a:latin typeface="+mn-lt"/>
                <a:ea typeface="+mn-ea"/>
                <a:cs typeface="+mn-cs"/>
              </a:rPr>
              <a:t>a envolverem-se no curso e entre eles numa fase inicial.</a:t>
            </a:r>
          </a:p>
          <a:p>
            <a:endParaRPr lang="en-GB" sz="1200" kern="1200" dirty="0">
              <a:solidFill>
                <a:schemeClr val="tx1"/>
              </a:solidFill>
              <a:effectLst/>
              <a:latin typeface="+mn-lt"/>
              <a:ea typeface="+mn-ea"/>
              <a:cs typeface="+mn-cs"/>
            </a:endParaRPr>
          </a:p>
          <a:p>
            <a:r>
              <a:rPr lang="pt-PT" sz="1200" b="1" dirty="0">
                <a:solidFill>
                  <a:schemeClr val="tx1"/>
                </a:solidFill>
                <a:latin typeface="+mn-lt"/>
                <a:ea typeface="+mn-ea"/>
                <a:cs typeface="+mn-cs"/>
              </a:rPr>
              <a:t>PowerPoint (ou outro tipo de apresentação)</a:t>
            </a:r>
          </a:p>
          <a:p>
            <a:r>
              <a:rPr lang="pt-PT" sz="1200" dirty="0">
                <a:solidFill>
                  <a:schemeClr val="tx1"/>
                </a:solidFill>
                <a:latin typeface="+mn-lt"/>
                <a:ea typeface="+mn-ea"/>
                <a:cs typeface="+mn-cs"/>
              </a:rPr>
              <a:t>Foi preparada uma apresentação PowerPoint para esta sessão. Esta é uma apresentação genérica e não considera questões nacionais que podem ter de ser tratadas quando este curso é realizado a nível nacional. O formador deve garantir que as informações nesta apresentação são relevantes para a localização da apresentação.</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1</a:t>
            </a:fld>
            <a:endParaRPr lang="en-US"/>
          </a:p>
        </p:txBody>
      </p:sp>
    </p:spTree>
    <p:extLst>
      <p:ext uri="{BB962C8B-B14F-4D97-AF65-F5344CB8AC3E}">
        <p14:creationId xmlns:p14="http://schemas.microsoft.com/office/powerpoint/2010/main" val="1395198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12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Esta secção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alguns dos tópicos já abordados no Curso de Formação Introdutória, cabe ao formador avaliar se existe a necessidade de o utilizar ou ignorar</a:t>
            </a:r>
          </a:p>
          <a:p>
            <a:endParaRPr lang="en-US" sz="1200" kern="1200" baseline="0" dirty="0">
              <a:solidFill>
                <a:schemeClr val="tx1"/>
              </a:solidFill>
              <a:effectLst/>
              <a:latin typeface="+mn-lt"/>
              <a:ea typeface="+mn-ea"/>
              <a:cs typeface="+mn-cs"/>
            </a:endParaRPr>
          </a:p>
          <a:p>
            <a:r>
              <a:rPr lang="pt-PT" sz="1200" baseline="0">
                <a:solidFill>
                  <a:schemeClr val="tx1"/>
                </a:solidFill>
                <a:latin typeface="+mn-lt"/>
                <a:ea typeface="+mn-ea"/>
                <a:cs typeface="+mn-cs"/>
              </a:rPr>
              <a:t>É DA RESPONSABILIDADE DO FORMADOR POR CADA CURSO GARANTIR QUE QUALQUER REFERÊNCIA AOS CASOS SEJA ATUALIZADA.</a:t>
            </a:r>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13</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indent="0" algn="just">
              <a:spcBef>
                <a:spcPts val="600"/>
              </a:spcBef>
              <a:spcAft>
                <a:spcPts val="600"/>
              </a:spcAft>
              <a:buNone/>
            </a:pPr>
            <a:r>
              <a:rPr lang="pt-PT" sz="1200">
                <a:cs typeface="Verdana" charset="0"/>
              </a:rPr>
              <a:t>Em fevereiro de 2016, as instruções para roubar 951 milhões de dólares americanos do Bangladesh Bank, o banco central do Bangladesh, foram emitidas através da rede SWIFT.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pt-PT" sz="1200">
                <a:cs typeface="Verdana" charset="0"/>
              </a:rPr>
              <a:t>Cinco transações emitidas por hackers, no valor de 101 milhões de dólares e retiradas de uma conta do Banco de Bangladesh no Federal Reserve Bank de Nova Iorque, tiveram sucesso, com 20 milhões de dólares localizados para o Sri Lanka (recuperados) e 81 milhões de dólares para as Filipinas (cerca de 18 milhões de dólares recuperados). </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pt-PT" sz="1200">
                <a:cs typeface="Verdana" charset="0"/>
              </a:rPr>
              <a:t>O Federal Reserve Bank de Nova Iorque bloqueou as trinta transações restantes, no valor de 850 milhões de dólares americanos, a pedido do Bangladesh Bank.</a:t>
            </a:r>
          </a:p>
          <a:p>
            <a:pPr marL="0" indent="0" algn="just">
              <a:spcBef>
                <a:spcPts val="600"/>
              </a:spcBef>
              <a:spcAft>
                <a:spcPts val="600"/>
              </a:spcAft>
              <a:buNone/>
            </a:pPr>
            <a:endParaRPr lang="en-US" sz="1200" dirty="0">
              <a:cs typeface="Verdana" charset="0"/>
            </a:endParaRPr>
          </a:p>
          <a:p>
            <a:pPr marL="0" indent="0" algn="just">
              <a:spcBef>
                <a:spcPts val="600"/>
              </a:spcBef>
              <a:spcAft>
                <a:spcPts val="600"/>
              </a:spcAft>
              <a:buNone/>
            </a:pPr>
            <a:r>
              <a:rPr lang="pt-PT" sz="1200">
                <a:cs typeface="Verdana" charset="0"/>
              </a:rPr>
              <a:t>O ataque cibernético de 2016 no Banco Central de Bangladesh não foi o primeiro ataque deste tipo. Em 2015, foram registadas duas outras tentativas de hacking contra a rede SWIFT, um roubo de 12 milhões de dólares do Banco del Austro no Equador em janeiro e um ataque ao Tien Phong Bank do Vietname em dezembro, que não teve sucesso. Em todos estes casos, suspeita-se que os criminosos tenham sido auxiliados por pessoas de dentro dos bancos alvo, que ajudaram a aproveitar as deficiências da rede global de pagamentos SWIFT.</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 typeface="Arial"/>
              <a:buChar char="•"/>
            </a:pPr>
            <a:r>
              <a:rPr lang="pt-PT"/>
              <a:t>16 de fev. – O magistrado federal emite um pedido à Apple para ajudar o FBI a entrar no iPhone</a:t>
            </a:r>
          </a:p>
          <a:p>
            <a:pPr marL="171450" indent="-171450">
              <a:buFont typeface="Arial"/>
              <a:buChar char="•"/>
            </a:pPr>
            <a:r>
              <a:rPr lang="pt-PT"/>
              <a:t>25 de fev. – A Apple arquiva a sua oposição à ordem judicial, denominado um pedido de "alívio"</a:t>
            </a:r>
          </a:p>
          <a:p>
            <a:pPr marL="171450" indent="-171450">
              <a:buFont typeface="Arial"/>
              <a:buChar char="•"/>
            </a:pPr>
            <a:r>
              <a:rPr lang="pt-PT"/>
              <a:t>2 de mar. - A Apple arquiva um recurso contra a ordem, dizendo que irá recusar a ordem de escrever o código para ajudar o FBI a tentar desbloquear o iPhone encriptado.</a:t>
            </a:r>
          </a:p>
          <a:p>
            <a:pPr marL="171450" indent="-171450">
              <a:buFont typeface="Arial"/>
              <a:buChar char="•"/>
            </a:pPr>
            <a:r>
              <a:rPr lang="pt-PT"/>
              <a:t>10 de mar. - O Departamento de Justiça apresenta a sua resposta ao apelo da Apple. […] A Apple, refere DOJ, está a levantar falsas discussões e a referir que não está a ser solicitada uma "chave principal universal ou de reserva".</a:t>
            </a:r>
          </a:p>
          <a:p>
            <a:pPr marL="171450" indent="-171450">
              <a:buFont typeface="Arial"/>
              <a:buChar char="•"/>
            </a:pPr>
            <a:r>
              <a:rPr lang="pt-PT"/>
              <a:t>21 de mar. – Apenas 24 horas antes do início da primeira audiência, o Departamento de Justiça solicitou um adiamento, referindo que necessitava de testar um possível novo método para desbloquear o iPhone.</a:t>
            </a:r>
          </a:p>
          <a:p>
            <a:pPr marL="171450" indent="-171450">
              <a:buFont typeface="Arial"/>
              <a:buChar char="•"/>
            </a:pPr>
            <a:r>
              <a:rPr lang="pt-PT"/>
              <a:t>28 de mar. – O Departamento de Justiça retira a sua ação legal contra a Apple Inc, dizendo que o método da parte externa para contornar a função de bloqueio do telefone de um terrorista de San Bernardino provou ser bem sucedido. A agência não partilhou detalhes de como foi bem-sucedida ou que parte externa auxiliou.</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16</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17</a:t>
            </a:fld>
            <a:endParaRPr lang="en-US"/>
          </a:p>
        </p:txBody>
      </p:sp>
    </p:spTree>
    <p:extLst>
      <p:ext uri="{BB962C8B-B14F-4D97-AF65-F5344CB8AC3E}">
        <p14:creationId xmlns:p14="http://schemas.microsoft.com/office/powerpoint/2010/main" val="3423311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19</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pt-PT" sz="1200">
                <a:solidFill>
                  <a:schemeClr val="tx1"/>
                </a:solidFill>
                <a:latin typeface="+mn-lt"/>
                <a:ea typeface="+mn-ea"/>
                <a:cs typeface="+mn-cs"/>
              </a:rPr>
              <a:t>As questões sobre saúde e segurança são debatidas neste slide. Estes irão diferir dependendo da localização da apresentação. É da responsabilidade do formador garantir que possuem as informações corretas para transmitir aos delegados.</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2</a:t>
            </a:fld>
            <a:endParaRPr lang="en-US"/>
          </a:p>
        </p:txBody>
      </p:sp>
    </p:spTree>
    <p:extLst>
      <p:ext uri="{BB962C8B-B14F-4D97-AF65-F5344CB8AC3E}">
        <p14:creationId xmlns:p14="http://schemas.microsoft.com/office/powerpoint/2010/main" val="1414628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spcBef>
                <a:spcPts val="600"/>
              </a:spcBef>
              <a:spcAft>
                <a:spcPts val="600"/>
              </a:spcAft>
              <a:buFont typeface="Arial" charset="0"/>
              <a:buNone/>
            </a:pPr>
            <a:r>
              <a:rPr lang="pt-PT"/>
              <a:t>Além do comunicado no slide,</a:t>
            </a:r>
            <a:r>
              <a:rPr lang="pt-PT" baseline="0"/>
              <a:t> </a:t>
            </a:r>
            <a:r>
              <a:rPr lang="pt-PT" sz="1200">
                <a:latin typeface="Verdana" charset="0"/>
                <a:cs typeface="Verdana" charset="0"/>
              </a:rPr>
              <a:t>outubro de 2016 - Harold Martin, um ex-funcionário, roubou </a:t>
            </a:r>
            <a:r>
              <a:rPr lang="pt-PT" sz="1200" b="1">
                <a:latin typeface="Verdana" charset="0"/>
                <a:cs typeface="Verdana" charset="0"/>
              </a:rPr>
              <a:t>50 terabytes de dados</a:t>
            </a:r>
            <a:r>
              <a:rPr lang="pt-PT" sz="1200">
                <a:latin typeface="Verdana" charset="0"/>
                <a:cs typeface="Verdana" charset="0"/>
              </a:rPr>
              <a:t> da agência, a maioria deles classificados. </a:t>
            </a:r>
          </a:p>
          <a:p>
            <a:pPr marL="0" indent="0">
              <a:spcBef>
                <a:spcPts val="600"/>
              </a:spcBef>
              <a:spcAft>
                <a:spcPts val="600"/>
              </a:spcAft>
              <a:buFont typeface="Arial" charset="0"/>
              <a:buNone/>
            </a:pPr>
            <a:r>
              <a:rPr lang="pt-PT" sz="1200">
                <a:latin typeface="Verdana" charset="0"/>
                <a:cs typeface="Verdana" charset="0"/>
              </a:rPr>
              <a:t>A violação eclipsou enormemente o que Edward Snowden roubou - supostamente pouco mais de 50.000 ficheiros. </a:t>
            </a:r>
          </a:p>
          <a:p>
            <a:endParaRPr lang="en-GB" dirty="0"/>
          </a:p>
          <a:p>
            <a:r>
              <a:rPr lang="pt-PT"/>
              <a:t>As ferramentas de hacking excluídas foram então utilizadas para implantar ataques massivos, como o WannaCry Ransomware em 2017 (consulte o slide seguinte)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20</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nSpc>
                <a:spcPct val="130000"/>
              </a:lnSpc>
              <a:spcBef>
                <a:spcPts val="600"/>
              </a:spcBef>
            </a:pPr>
            <a:r>
              <a:rPr lang="pt-PT" b="1">
                <a:latin typeface="Verdana"/>
                <a:cs typeface="Verdana"/>
              </a:rPr>
              <a:t>Impacto global </a:t>
            </a:r>
            <a:r>
              <a:rPr lang="pt-PT">
                <a:latin typeface="Verdana"/>
                <a:cs typeface="Verdana"/>
              </a:rPr>
              <a:t>– vitimas em mais de 200 países</a:t>
            </a:r>
          </a:p>
          <a:p>
            <a:pPr>
              <a:lnSpc>
                <a:spcPct val="130000"/>
              </a:lnSpc>
              <a:spcBef>
                <a:spcPts val="600"/>
              </a:spcBef>
            </a:pPr>
            <a:endParaRPr lang="it-IT" dirty="0">
              <a:latin typeface="Verdana"/>
              <a:cs typeface="Verdana"/>
            </a:endParaRPr>
          </a:p>
          <a:p>
            <a:pPr>
              <a:lnSpc>
                <a:spcPct val="130000"/>
              </a:lnSpc>
              <a:spcBef>
                <a:spcPts val="600"/>
              </a:spcBef>
            </a:pPr>
            <a:r>
              <a:rPr lang="pt-PT">
                <a:latin typeface="Verdana"/>
                <a:cs typeface="Verdana"/>
              </a:rPr>
              <a:t>Concebido para </a:t>
            </a:r>
            <a:r>
              <a:rPr lang="pt-PT" b="1">
                <a:latin typeface="Verdana"/>
                <a:cs typeface="Verdana"/>
              </a:rPr>
              <a:t>máxima difusão</a:t>
            </a:r>
            <a:r>
              <a:rPr lang="pt-PT">
                <a:latin typeface="Verdana"/>
                <a:cs typeface="Verdana"/>
              </a:rPr>
              <a:t> – Ransomware + Worm</a:t>
            </a:r>
          </a:p>
          <a:p>
            <a:pPr lvl="1">
              <a:lnSpc>
                <a:spcPct val="130000"/>
              </a:lnSpc>
              <a:spcBef>
                <a:spcPts val="600"/>
              </a:spcBef>
            </a:pPr>
            <a:r>
              <a:rPr lang="pt-PT">
                <a:latin typeface="Verdana"/>
                <a:cs typeface="Verdana"/>
              </a:rPr>
              <a:t>O código malicioso é automaticamente copiado para cada PC na mesma rede que apresenta a mesma vulnerabilidade</a:t>
            </a:r>
          </a:p>
          <a:p>
            <a:pPr>
              <a:lnSpc>
                <a:spcPct val="130000"/>
              </a:lnSpc>
              <a:spcBef>
                <a:spcPts val="600"/>
              </a:spcBef>
            </a:pPr>
            <a:endParaRPr lang="it-IT" b="1" dirty="0">
              <a:latin typeface="Verdana"/>
              <a:cs typeface="Verdana"/>
            </a:endParaRPr>
          </a:p>
          <a:p>
            <a:pPr>
              <a:lnSpc>
                <a:spcPct val="130000"/>
              </a:lnSpc>
              <a:spcBef>
                <a:spcPts val="600"/>
              </a:spcBef>
            </a:pPr>
            <a:r>
              <a:rPr lang="pt-PT" b="1">
                <a:latin typeface="Verdana"/>
                <a:cs typeface="Verdana"/>
              </a:rPr>
              <a:t>Vetor de ataque</a:t>
            </a:r>
          </a:p>
          <a:p>
            <a:pPr lvl="1">
              <a:lnSpc>
                <a:spcPct val="130000"/>
              </a:lnSpc>
              <a:spcBef>
                <a:spcPts val="600"/>
              </a:spcBef>
            </a:pPr>
            <a:r>
              <a:rPr lang="pt-PT">
                <a:latin typeface="Verdana"/>
                <a:cs typeface="Verdana"/>
              </a:rPr>
              <a:t>Exploração de vulnerabilidades de rede/implantação de segurança incorreta</a:t>
            </a:r>
          </a:p>
          <a:p>
            <a:pPr lvl="1">
              <a:lnSpc>
                <a:spcPct val="130000"/>
              </a:lnSpc>
              <a:spcBef>
                <a:spcPts val="600"/>
              </a:spcBef>
            </a:pPr>
            <a:r>
              <a:rPr lang="pt-PT">
                <a:latin typeface="Verdana"/>
                <a:cs typeface="Verdana"/>
              </a:rPr>
              <a:t>Não foi detectado nenhuma utilização dos meios tradicionais: phishing + pdf malicioso, transferência, pens USB, redes sociais</a:t>
            </a:r>
          </a:p>
          <a:p>
            <a:pPr>
              <a:lnSpc>
                <a:spcPct val="130000"/>
              </a:lnSpc>
              <a:spcBef>
                <a:spcPts val="600"/>
              </a:spcBef>
            </a:pPr>
            <a:endParaRPr lang="it-IT" b="1" dirty="0">
              <a:latin typeface="Verdana"/>
              <a:cs typeface="Verdana"/>
            </a:endParaRPr>
          </a:p>
          <a:p>
            <a:pPr>
              <a:lnSpc>
                <a:spcPct val="130000"/>
              </a:lnSpc>
              <a:spcBef>
                <a:spcPts val="600"/>
              </a:spcBef>
            </a:pPr>
            <a:r>
              <a:rPr lang="pt-PT" b="1">
                <a:latin typeface="Verdana"/>
                <a:cs typeface="Verdana"/>
              </a:rPr>
              <a:t>Parado acidentalmente</a:t>
            </a:r>
          </a:p>
          <a:p>
            <a:pPr lvl="1">
              <a:lnSpc>
                <a:spcPct val="130000"/>
              </a:lnSpc>
              <a:spcBef>
                <a:spcPts val="600"/>
              </a:spcBef>
            </a:pPr>
            <a:r>
              <a:rPr lang="pt-PT">
                <a:latin typeface="Verdana"/>
                <a:cs typeface="Verdana"/>
              </a:rPr>
              <a:t>Tinha o potencial de se espalhar rapidamente e de longe, como de facto aconteceu, e ao fazê-lo atrairia a atenção das pessoas de TI que iriam de contê-lo e estudá-lo.</a:t>
            </a:r>
          </a:p>
          <a:p>
            <a:pPr lvl="1">
              <a:lnSpc>
                <a:spcPct val="130000"/>
              </a:lnSpc>
              <a:spcBef>
                <a:spcPts val="600"/>
              </a:spcBef>
            </a:pPr>
            <a:r>
              <a:rPr lang="pt-PT">
                <a:latin typeface="Verdana"/>
                <a:cs typeface="Verdana"/>
              </a:rPr>
              <a:t>Como segurança contra isso, foi concebido para ping num determinado domínio não registado - digamos, afn38sj729.com - e se ele devolver qualquer coisa para além de um erro de DNS, é provável que o seu tráfego esteja a ser manipulado, portanto, é desligado para evitar mais análises.</a:t>
            </a:r>
          </a:p>
          <a:p>
            <a:pPr>
              <a:lnSpc>
                <a:spcPct val="130000"/>
              </a:lnSpc>
              <a:spcBef>
                <a:spcPts val="600"/>
              </a:spcBef>
            </a:pPr>
            <a:endParaRPr lang="it-IT" b="1" dirty="0">
              <a:latin typeface="Verdana"/>
              <a:cs typeface="Verdana"/>
            </a:endParaRPr>
          </a:p>
          <a:p>
            <a:pPr>
              <a:lnSpc>
                <a:spcPct val="130000"/>
              </a:lnSpc>
              <a:spcBef>
                <a:spcPts val="600"/>
              </a:spcBef>
            </a:pPr>
            <a:r>
              <a:rPr lang="pt-PT" b="1">
                <a:latin typeface="Verdana"/>
                <a:cs typeface="Verdana"/>
              </a:rPr>
              <a:t>Baixo impacto financeiro</a:t>
            </a:r>
            <a:r>
              <a:rPr lang="pt-PT">
                <a:latin typeface="Verdana"/>
                <a:cs typeface="Verdana"/>
              </a:rPr>
              <a:t> - algumas centenas de milhares de dólares no final</a:t>
            </a:r>
          </a:p>
          <a:p>
            <a:pPr>
              <a:lnSpc>
                <a:spcPct val="130000"/>
              </a:lnSpc>
              <a:spcBef>
                <a:spcPts val="600"/>
              </a:spcBef>
            </a:pPr>
            <a:endParaRPr lang="it-IT" b="1" dirty="0">
              <a:latin typeface="Verdana"/>
              <a:cs typeface="Verdana"/>
            </a:endParaRPr>
          </a:p>
          <a:p>
            <a:pPr>
              <a:lnSpc>
                <a:spcPct val="130000"/>
              </a:lnSpc>
              <a:spcBef>
                <a:spcPts val="600"/>
              </a:spcBef>
            </a:pPr>
            <a:r>
              <a:rPr lang="pt-PT" b="1">
                <a:latin typeface="Verdana"/>
                <a:cs typeface="Verdana"/>
              </a:rPr>
              <a:t>Responsabilidade</a:t>
            </a:r>
          </a:p>
          <a:p>
            <a:pPr>
              <a:lnSpc>
                <a:spcPct val="130000"/>
              </a:lnSpc>
              <a:spcBef>
                <a:spcPts val="600"/>
              </a:spcBef>
            </a:pPr>
            <a:r>
              <a:rPr lang="pt-PT">
                <a:latin typeface="Verdana"/>
                <a:cs typeface="Verdana"/>
              </a:rPr>
              <a:t>Inicialmente, acreditava-se que era originário de hackers norte-americanos, que utilizam ferramentas </a:t>
            </a:r>
            <a:r>
              <a:rPr lang="pt-PT" baseline="0">
                <a:latin typeface="Verdana"/>
                <a:cs typeface="Verdana"/>
              </a:rPr>
              <a:t>roubadas da NSA, em seguida, eram detetados vestígios de suspeitos de hackers norte-coreanos e, em seguida, os russos eram culpados. Até o momento, não foi feita nenhuma atribuição clara.</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21</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pt-PT" sz="1200">
                <a:latin typeface="Verdana" charset="0"/>
                <a:cs typeface="Verdana" charset="0"/>
              </a:rPr>
              <a:t>Os ataques concentraram-se na Dyn, uma das empresas que administram o sistema de nomes de domínio (DNS) da Internet.</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22</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30000"/>
              </a:lnSpc>
              <a:spcBef>
                <a:spcPts val="600"/>
              </a:spcBef>
              <a:spcAft>
                <a:spcPts val="0"/>
              </a:spcAft>
              <a:buClrTx/>
              <a:buSzTx/>
              <a:buFontTx/>
              <a:buNone/>
              <a:tabLst/>
              <a:defRPr/>
            </a:pPr>
            <a:r>
              <a:rPr lang="pt-PT" b="1">
                <a:latin typeface="Verdana"/>
                <a:cs typeface="Verdana"/>
              </a:rPr>
              <a:t>https://www.theguardian.com/technology/2016/oct/26/ddos-attack-dyn-mirai-botnet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23</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lnSpc>
                <a:spcPct val="130000"/>
              </a:lnSpc>
              <a:spcBef>
                <a:spcPts val="600"/>
              </a:spcBef>
            </a:pPr>
            <a:r>
              <a:rPr lang="pt-PT" b="1">
                <a:latin typeface="Verdana"/>
                <a:cs typeface="Verdana"/>
              </a:rPr>
              <a:t>Quatro verdades:</a:t>
            </a:r>
          </a:p>
          <a:p>
            <a:pPr>
              <a:lnSpc>
                <a:spcPct val="130000"/>
              </a:lnSpc>
              <a:spcBef>
                <a:spcPts val="600"/>
              </a:spcBef>
            </a:pPr>
            <a:endParaRPr lang="en-US" b="1" dirty="0">
              <a:latin typeface="Verdana"/>
              <a:cs typeface="Verdana"/>
            </a:endParaRPr>
          </a:p>
          <a:p>
            <a:pPr>
              <a:lnSpc>
                <a:spcPct val="130000"/>
              </a:lnSpc>
              <a:spcBef>
                <a:spcPts val="600"/>
              </a:spcBef>
            </a:pPr>
            <a:endParaRPr lang="en-US" b="1" dirty="0">
              <a:latin typeface="Verdana"/>
              <a:cs typeface="Verdana"/>
            </a:endParaRPr>
          </a:p>
          <a:p>
            <a:pPr>
              <a:lnSpc>
                <a:spcPct val="130000"/>
              </a:lnSpc>
              <a:spcBef>
                <a:spcPts val="600"/>
              </a:spcBef>
            </a:pPr>
            <a:r>
              <a:rPr lang="pt-PT" sz="1800" b="1">
                <a:latin typeface="Verdana"/>
                <a:cs typeface="Verdana"/>
              </a:rPr>
              <a:t>"O ataque é mais fácil que a defesa"</a:t>
            </a:r>
          </a:p>
          <a:p>
            <a:pPr>
              <a:lnSpc>
                <a:spcPct val="130000"/>
              </a:lnSpc>
              <a:spcBef>
                <a:spcPts val="600"/>
              </a:spcBef>
            </a:pPr>
            <a:endParaRPr lang="en-US" sz="1800" b="1" dirty="0">
              <a:latin typeface="Verdana"/>
              <a:cs typeface="Verdana"/>
            </a:endParaRPr>
          </a:p>
          <a:p>
            <a:pPr>
              <a:lnSpc>
                <a:spcPct val="130000"/>
              </a:lnSpc>
              <a:spcBef>
                <a:spcPts val="600"/>
              </a:spcBef>
            </a:pPr>
            <a:r>
              <a:rPr lang="pt-PT" sz="1800" b="1">
                <a:latin typeface="Verdana"/>
                <a:cs typeface="Verdana"/>
              </a:rPr>
              <a:t>"Existem novas vulnerabilidades nas interligações"</a:t>
            </a:r>
          </a:p>
          <a:p>
            <a:pPr>
              <a:lnSpc>
                <a:spcPct val="130000"/>
              </a:lnSpc>
              <a:spcBef>
                <a:spcPts val="600"/>
              </a:spcBef>
            </a:pPr>
            <a:endParaRPr lang="en-US" sz="1800" b="1" dirty="0">
              <a:latin typeface="Verdana"/>
              <a:cs typeface="Verdana"/>
            </a:endParaRPr>
          </a:p>
          <a:p>
            <a:pPr>
              <a:lnSpc>
                <a:spcPct val="130000"/>
              </a:lnSpc>
              <a:spcBef>
                <a:spcPts val="600"/>
              </a:spcBef>
            </a:pPr>
            <a:r>
              <a:rPr lang="pt-PT" sz="1800" b="1">
                <a:latin typeface="Verdana"/>
                <a:cs typeface="Verdana"/>
              </a:rPr>
              <a:t>"A Internet favorece os atacantes"</a:t>
            </a:r>
          </a:p>
          <a:p>
            <a:pPr>
              <a:lnSpc>
                <a:spcPct val="130000"/>
              </a:lnSpc>
              <a:spcBef>
                <a:spcPts val="600"/>
              </a:spcBef>
            </a:pPr>
            <a:endParaRPr lang="en-US" sz="1800" b="1" dirty="0">
              <a:latin typeface="Verdana"/>
              <a:cs typeface="Verdana"/>
            </a:endParaRPr>
          </a:p>
          <a:p>
            <a:pPr>
              <a:lnSpc>
                <a:spcPct val="130000"/>
              </a:lnSpc>
              <a:spcBef>
                <a:spcPts val="600"/>
              </a:spcBef>
            </a:pPr>
            <a:r>
              <a:rPr lang="pt-PT" sz="1800" b="1">
                <a:latin typeface="Verdana"/>
                <a:cs typeface="Verdana"/>
              </a:rPr>
              <a:t>'A economia não escorre"</a:t>
            </a:r>
          </a:p>
          <a:p>
            <a:pPr>
              <a:lnSpc>
                <a:spcPct val="130000"/>
              </a:lnSpc>
              <a:spcBef>
                <a:spcPts val="600"/>
              </a:spcBef>
            </a:pPr>
            <a:endParaRPr lang="en-US" b="1" dirty="0">
              <a:latin typeface="Verdana"/>
              <a:cs typeface="Verdana"/>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24</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pt-PT" sz="1200" dirty="0">
                <a:solidFill>
                  <a:schemeClr val="tx1"/>
                </a:solidFill>
                <a:latin typeface="+mn-lt"/>
                <a:ea typeface="+mn-ea"/>
                <a:cs typeface="+mn-cs"/>
              </a:rPr>
              <a:t>Os principais pontos enumerados no slide podem ser apoiados pelas </a:t>
            </a:r>
            <a:r>
              <a:rPr lang="pt-PT" sz="1200" baseline="0" dirty="0">
                <a:solidFill>
                  <a:schemeClr val="tx1"/>
                </a:solidFill>
                <a:latin typeface="+mn-lt"/>
                <a:ea typeface="+mn-ea"/>
                <a:cs typeface="+mn-cs"/>
              </a:rPr>
              <a:t>informações adicionais do IOCTA 2017 abaixo.</a:t>
            </a:r>
          </a:p>
          <a:p>
            <a:endParaRPr lang="en-US" sz="1200" kern="1200" dirty="0">
              <a:solidFill>
                <a:schemeClr val="tx1"/>
              </a:solidFill>
              <a:effectLst/>
              <a:latin typeface="+mn-lt"/>
              <a:ea typeface="+mn-ea"/>
              <a:cs typeface="+mn-cs"/>
            </a:endParaRPr>
          </a:p>
          <a:p>
            <a:r>
              <a:rPr lang="pt-PT" sz="1200" dirty="0">
                <a:solidFill>
                  <a:schemeClr val="tx1"/>
                </a:solidFill>
                <a:latin typeface="+mn-lt"/>
                <a:ea typeface="+mn-ea"/>
                <a:cs typeface="+mn-cs"/>
              </a:rPr>
              <a:t>O </a:t>
            </a:r>
            <a:r>
              <a:rPr lang="pt-PT" sz="1200" u="sng" dirty="0" smtClean="0">
                <a:solidFill>
                  <a:schemeClr val="tx1"/>
                </a:solidFill>
                <a:latin typeface="+mn-lt"/>
                <a:ea typeface="+mn-ea"/>
                <a:cs typeface="+mn-cs"/>
              </a:rPr>
              <a:t>Business Email </a:t>
            </a:r>
            <a:r>
              <a:rPr lang="pt-PT" sz="1200" u="sng" dirty="0" err="1" smtClean="0">
                <a:solidFill>
                  <a:schemeClr val="tx1"/>
                </a:solidFill>
                <a:latin typeface="+mn-lt"/>
                <a:ea typeface="+mn-ea"/>
                <a:cs typeface="+mn-cs"/>
              </a:rPr>
              <a:t>Compromise</a:t>
            </a:r>
            <a:r>
              <a:rPr lang="pt-PT" sz="1200" u="sng" dirty="0" smtClean="0">
                <a:solidFill>
                  <a:schemeClr val="tx1"/>
                </a:solidFill>
                <a:latin typeface="+mn-lt"/>
                <a:ea typeface="+mn-ea"/>
                <a:cs typeface="+mn-cs"/>
              </a:rPr>
              <a:t> (BEC) </a:t>
            </a:r>
            <a:r>
              <a:rPr lang="pt-PT" sz="1200" dirty="0" smtClean="0">
                <a:solidFill>
                  <a:schemeClr val="tx1"/>
                </a:solidFill>
                <a:latin typeface="+mn-lt"/>
                <a:ea typeface="+mn-ea"/>
                <a:cs typeface="+mn-cs"/>
              </a:rPr>
              <a:t>assume </a:t>
            </a:r>
            <a:r>
              <a:rPr lang="pt-PT" sz="1200" dirty="0">
                <a:solidFill>
                  <a:schemeClr val="tx1"/>
                </a:solidFill>
                <a:latin typeface="+mn-lt"/>
                <a:ea typeface="+mn-ea"/>
                <a:cs typeface="+mn-cs"/>
              </a:rPr>
              <a:t>várias formas,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mas tipicamente envolve alguma variante de </a:t>
            </a:r>
            <a:r>
              <a:rPr lang="pt-PT" sz="1200" dirty="0" err="1">
                <a:solidFill>
                  <a:schemeClr val="tx1"/>
                </a:solidFill>
                <a:latin typeface="+mn-lt"/>
                <a:ea typeface="+mn-ea"/>
                <a:cs typeface="+mn-cs"/>
              </a:rPr>
              <a:t>spoofing</a:t>
            </a:r>
            <a:r>
              <a:rPr lang="pt-PT" sz="1200" dirty="0">
                <a:solidFill>
                  <a:schemeClr val="tx1"/>
                </a:solidFill>
                <a:latin typeface="+mn-lt"/>
                <a:ea typeface="+mn-ea"/>
                <a:cs typeface="+mn-cs"/>
              </a:rPr>
              <a:t> ou </a:t>
            </a:r>
            <a:r>
              <a:rPr lang="pt-PT" sz="1200" dirty="0" err="1">
                <a:solidFill>
                  <a:schemeClr val="tx1"/>
                </a:solidFill>
                <a:latin typeface="+mn-lt"/>
                <a:ea typeface="+mn-ea"/>
                <a:cs typeface="+mn-cs"/>
              </a:rPr>
              <a:t>hacking</a:t>
            </a:r>
            <a:r>
              <a:rPr lang="pt-PT" sz="1200" dirty="0">
                <a:solidFill>
                  <a:schemeClr val="tx1"/>
                </a:solidFill>
                <a:latin typeface="+mn-lt"/>
                <a:ea typeface="+mn-ea"/>
                <a:cs typeface="+mn-cs"/>
              </a:rPr>
              <a:t> de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e-mail de elevado escalão de um executivo da empresa ou de um fornecedor</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terceiros, a fim de instruir um funcionário involuntário a realizar</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um pagamento para contas sob o controlo do defraudador. Em alguns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casos, isto pode envolver </a:t>
            </a:r>
            <a:r>
              <a:rPr lang="pt-PT" sz="1200" dirty="0" err="1">
                <a:solidFill>
                  <a:schemeClr val="tx1"/>
                </a:solidFill>
                <a:latin typeface="+mn-lt"/>
                <a:ea typeface="+mn-ea"/>
                <a:cs typeface="+mn-cs"/>
              </a:rPr>
              <a:t>malware</a:t>
            </a:r>
            <a:r>
              <a:rPr lang="pt-PT" sz="1200" dirty="0">
                <a:solidFill>
                  <a:schemeClr val="tx1"/>
                </a:solidFill>
                <a:latin typeface="+mn-lt"/>
                <a:ea typeface="+mn-ea"/>
                <a:cs typeface="+mn-cs"/>
              </a:rPr>
              <a:t>, como </a:t>
            </a:r>
            <a:r>
              <a:rPr lang="pt-PT" sz="1200" dirty="0" err="1">
                <a:solidFill>
                  <a:schemeClr val="tx1"/>
                </a:solidFill>
                <a:latin typeface="+mn-lt"/>
                <a:ea typeface="+mn-ea"/>
                <a:cs typeface="+mn-cs"/>
              </a:rPr>
              <a:t>key</a:t>
            </a:r>
            <a:r>
              <a:rPr lang="pt-PT" sz="1200" dirty="0">
                <a:solidFill>
                  <a:schemeClr val="tx1"/>
                </a:solidFill>
                <a:latin typeface="+mn-lt"/>
                <a:ea typeface="+mn-ea"/>
                <a:cs typeface="+mn-cs"/>
              </a:rPr>
              <a:t> </a:t>
            </a:r>
            <a:r>
              <a:rPr lang="pt-PT" sz="1200" dirty="0" err="1">
                <a:solidFill>
                  <a:schemeClr val="tx1"/>
                </a:solidFill>
                <a:latin typeface="+mn-lt"/>
                <a:ea typeface="+mn-ea"/>
                <a:cs typeface="+mn-cs"/>
              </a:rPr>
              <a:t>loggers</a:t>
            </a:r>
            <a:r>
              <a:rPr lang="pt-PT" sz="1200" dirty="0">
                <a:solidFill>
                  <a:schemeClr val="tx1"/>
                </a:solidFill>
                <a:latin typeface="+mn-lt"/>
                <a:ea typeface="+mn-ea"/>
                <a:cs typeface="+mn-cs"/>
              </a:rPr>
              <a:t>, embora</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na maioria dos casos, é pura engenharia social.</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Ao contrário do </a:t>
            </a:r>
            <a:r>
              <a:rPr lang="pt-PT" sz="1200" dirty="0" err="1">
                <a:solidFill>
                  <a:schemeClr val="tx1"/>
                </a:solidFill>
                <a:latin typeface="+mn-lt"/>
                <a:ea typeface="+mn-ea"/>
                <a:cs typeface="+mn-cs"/>
              </a:rPr>
              <a:t>phishing</a:t>
            </a:r>
            <a:r>
              <a:rPr lang="pt-PT" sz="1200" dirty="0">
                <a:solidFill>
                  <a:schemeClr val="tx1"/>
                </a:solidFill>
                <a:latin typeface="+mn-lt"/>
                <a:ea typeface="+mn-ea"/>
                <a:cs typeface="+mn-cs"/>
              </a:rPr>
              <a:t> "normal", a maioria das fraudes BEC são altamente </a:t>
            </a:r>
            <a:r>
              <a:rPr lang="pt-PT" sz="1200" dirty="0" err="1">
                <a:solidFill>
                  <a:schemeClr val="tx1"/>
                </a:solidFill>
                <a:latin typeface="+mn-lt"/>
                <a:ea typeface="+mn-ea"/>
                <a:cs typeface="+mn-cs"/>
              </a:rPr>
              <a:t>direcionadas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 podem exigir algum reconhecimento ou pesquisa, a fim de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segmentar com sucesso uma determinada empresa ou indivíduo.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As vítimas destacadas pela aplicação da lei foram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quase exclusivamente pequenas e médias empresas (</a:t>
            </a:r>
            <a:r>
              <a:rPr lang="pt-PT" sz="1200" dirty="0" err="1">
                <a:solidFill>
                  <a:schemeClr val="tx1"/>
                </a:solidFill>
                <a:latin typeface="+mn-lt"/>
                <a:ea typeface="+mn-ea"/>
                <a:cs typeface="+mn-cs"/>
              </a:rPr>
              <a:t>PMEs</a:t>
            </a:r>
            <a:r>
              <a:rPr lang="pt-PT" sz="1200" dirty="0">
                <a:solidFill>
                  <a:schemeClr val="tx1"/>
                </a:solidFill>
                <a:latin typeface="+mn-lt"/>
                <a:ea typeface="+mn-ea"/>
                <a:cs typeface="+mn-cs"/>
              </a:rPr>
              <a:t>).</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O relatório do </a:t>
            </a:r>
            <a:r>
              <a:rPr lang="pt-PT" sz="1200" dirty="0" err="1">
                <a:solidFill>
                  <a:schemeClr val="tx1"/>
                </a:solidFill>
                <a:latin typeface="+mn-lt"/>
                <a:ea typeface="+mn-ea"/>
                <a:cs typeface="+mn-cs"/>
              </a:rPr>
              <a:t>setor</a:t>
            </a:r>
            <a:r>
              <a:rPr lang="pt-PT" sz="1200" dirty="0">
                <a:solidFill>
                  <a:schemeClr val="tx1"/>
                </a:solidFill>
                <a:latin typeface="+mn-lt"/>
                <a:ea typeface="+mn-ea"/>
                <a:cs typeface="+mn-cs"/>
              </a:rPr>
              <a:t> industrial enfatiza que, embora a maioria das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fraudes de BEC ocorrem nos EUA, dentro da Europa, os ataques estão concentrados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no Reino Unido, com a França e a Noruega também </a:t>
            </a:r>
            <a:r>
              <a:rPr lang="pt-PT" sz="1200" dirty="0" err="1">
                <a:solidFill>
                  <a:schemeClr val="tx1"/>
                </a:solidFill>
                <a:latin typeface="+mn-lt"/>
                <a:ea typeface="+mn-ea"/>
                <a:cs typeface="+mn-cs"/>
              </a:rPr>
              <a:t>afetadas</a:t>
            </a:r>
            <a:r>
              <a:rPr lang="pt-PT" sz="1200" dirty="0">
                <a:solidFill>
                  <a:schemeClr val="tx1"/>
                </a:solidFill>
                <a:latin typeface="+mn-lt"/>
                <a:ea typeface="+mn-ea"/>
                <a:cs typeface="+mn-cs"/>
              </a:rPr>
              <a:t>. Em agosto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2016, a fabricante de fios alemã </a:t>
            </a:r>
            <a:r>
              <a:rPr lang="pt-PT" sz="1200" dirty="0" err="1">
                <a:solidFill>
                  <a:schemeClr val="tx1"/>
                </a:solidFill>
                <a:latin typeface="+mn-lt"/>
                <a:ea typeface="+mn-ea"/>
                <a:cs typeface="+mn-cs"/>
              </a:rPr>
              <a:t>Leoni</a:t>
            </a:r>
            <a:r>
              <a:rPr lang="pt-PT" sz="1200" dirty="0">
                <a:solidFill>
                  <a:schemeClr val="tx1"/>
                </a:solidFill>
                <a:latin typeface="+mn-lt"/>
                <a:ea typeface="+mn-ea"/>
                <a:cs typeface="+mn-cs"/>
              </a:rPr>
              <a:t> AG sofreu</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perdas confirmadas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40 milhões de euros, alegadamente por resultado de tal fraude.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Globalmente, desde 2013, as fraudes conhecidas da BEC custaram às empresas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mais de 5 mil milhões de dólares norte-americanos.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Dois principais modi </a:t>
            </a:r>
            <a:r>
              <a:rPr lang="pt-PT" sz="1200" dirty="0" err="1">
                <a:solidFill>
                  <a:schemeClr val="tx1"/>
                </a:solidFill>
                <a:latin typeface="+mn-lt"/>
                <a:ea typeface="+mn-ea"/>
                <a:cs typeface="+mn-cs"/>
              </a:rPr>
              <a:t>operandi</a:t>
            </a:r>
            <a:r>
              <a:rPr lang="pt-PT" sz="1200" dirty="0">
                <a:solidFill>
                  <a:schemeClr val="tx1"/>
                </a:solidFill>
                <a:latin typeface="+mn-lt"/>
                <a:ea typeface="+mn-ea"/>
                <a:cs typeface="+mn-cs"/>
              </a:rPr>
              <a:t> dominaram os casos de aplicação da lei europeia : Fraude de CEO e fraude de mandato.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Na fraude de mandato, os autores falsificam o endereço de e-mail ou o site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por exemplo, um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fornecedor estrangeiro terceirizado ou outra empresa</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 quem a vítima faça pagamentos regulares. Normalmente conseguem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fazer isto alterando apenas uma única letra na sequência de </a:t>
            </a:r>
            <a:r>
              <a:rPr lang="pt-PT" sz="1200" dirty="0" err="1">
                <a:solidFill>
                  <a:schemeClr val="tx1"/>
                </a:solidFill>
                <a:latin typeface="+mn-lt"/>
                <a:ea typeface="+mn-ea"/>
                <a:cs typeface="+mn-cs"/>
              </a:rPr>
              <a:t>carateres</a:t>
            </a:r>
            <a:r>
              <a:rPr lang="pt-PT" sz="1200" dirty="0">
                <a:solidFill>
                  <a:schemeClr val="tx1"/>
                </a:solidFill>
                <a:latin typeface="+mn-lt"/>
                <a:ea typeface="+mn-ea"/>
                <a:cs typeface="+mn-cs"/>
              </a:rPr>
              <a:t>.</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Em seguida, eles fornecem um destino de pagamento alternativo e </a:t>
            </a:r>
            <a:r>
              <a:rPr lang="pt-PT" sz="1200" dirty="0" smtClean="0">
                <a:solidFill>
                  <a:schemeClr val="tx1"/>
                </a:solidFill>
                <a:latin typeface="+mn-lt"/>
                <a:ea typeface="+mn-ea"/>
                <a:cs typeface="+mn-cs"/>
              </a:rPr>
              <a:t>fraudulento para </a:t>
            </a:r>
            <a:r>
              <a:rPr lang="pt-PT" sz="1200" dirty="0">
                <a:solidFill>
                  <a:schemeClr val="tx1"/>
                </a:solidFill>
                <a:latin typeface="+mn-lt"/>
                <a:ea typeface="+mn-ea"/>
                <a:cs typeface="+mn-cs"/>
              </a:rPr>
              <a:t>a empresa vítima fazer pagamentos.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 fraude de CEO não é diferente, </a:t>
            </a:r>
            <a:r>
              <a:rPr lang="pt-PT" sz="1200" dirty="0" err="1">
                <a:solidFill>
                  <a:schemeClr val="tx1"/>
                </a:solidFill>
                <a:latin typeface="+mn-lt"/>
                <a:ea typeface="+mn-ea"/>
                <a:cs typeface="+mn-cs"/>
              </a:rPr>
              <a:t>exceto</a:t>
            </a:r>
            <a:r>
              <a:rPr lang="pt-PT" sz="1200" dirty="0">
                <a:solidFill>
                  <a:schemeClr val="tx1"/>
                </a:solidFill>
                <a:latin typeface="+mn-lt"/>
                <a:ea typeface="+mn-ea"/>
                <a:cs typeface="+mn-cs"/>
              </a:rPr>
              <a:t> o endereço de e-mail representado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é o de um executivo interno, normalmente alguém de estatuto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elevado (daí o nome fraude de CEO (presidente da empresa)). Os autores utilizam então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esse e-mail para </a:t>
            </a:r>
            <a:r>
              <a:rPr lang="pt-PT" sz="1200" dirty="0" err="1">
                <a:solidFill>
                  <a:schemeClr val="tx1"/>
                </a:solidFill>
                <a:latin typeface="+mn-lt"/>
                <a:ea typeface="+mn-ea"/>
                <a:cs typeface="+mn-cs"/>
              </a:rPr>
              <a:t>direcionar</a:t>
            </a:r>
            <a:r>
              <a:rPr lang="pt-PT" sz="1200" dirty="0">
                <a:solidFill>
                  <a:schemeClr val="tx1"/>
                </a:solidFill>
                <a:latin typeface="+mn-lt"/>
                <a:ea typeface="+mn-ea"/>
                <a:cs typeface="+mn-cs"/>
              </a:rPr>
              <a:t> outros funcionários a fazer transferências telefónicas (muitas vezes urgentes) para uma conta que eles controlam. Na maioria dos casos, 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endereços de e-mail falsificados são utilizados para esses ataques, sendo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relativamente barato e simples de criar. Num menor número de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casos, os executivos visados ​​têm as suas contas comprometidas,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talvez de um ataque de </a:t>
            </a:r>
            <a:r>
              <a:rPr lang="pt-PT" sz="1200" dirty="0" err="1">
                <a:solidFill>
                  <a:schemeClr val="tx1"/>
                </a:solidFill>
                <a:latin typeface="+mn-lt"/>
                <a:ea typeface="+mn-ea"/>
                <a:cs typeface="+mn-cs"/>
              </a:rPr>
              <a:t>phishing</a:t>
            </a:r>
            <a:r>
              <a:rPr lang="pt-PT" sz="1200" dirty="0">
                <a:solidFill>
                  <a:schemeClr val="tx1"/>
                </a:solidFill>
                <a:latin typeface="+mn-lt"/>
                <a:ea typeface="+mn-ea"/>
                <a:cs typeface="+mn-cs"/>
              </a:rPr>
              <a:t> anterior ou por compromisso do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servidor de e-mail da empresa.</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Vários relatórios destacam que ataques desta natureza são cada vez </a:t>
            </a:r>
            <a:r>
              <a:rPr lang="pt-PT" sz="1200" dirty="0" smtClean="0">
                <a:solidFill>
                  <a:schemeClr val="tx1"/>
                </a:solidFill>
                <a:latin typeface="+mn-lt"/>
                <a:ea typeface="+mn-ea"/>
                <a:cs typeface="+mn-cs"/>
              </a:rPr>
              <a:t>mais originários </a:t>
            </a:r>
            <a:r>
              <a:rPr lang="pt-PT" sz="1200" dirty="0">
                <a:solidFill>
                  <a:schemeClr val="tx1"/>
                </a:solidFill>
                <a:latin typeface="+mn-lt"/>
                <a:ea typeface="+mn-ea"/>
                <a:cs typeface="+mn-cs"/>
              </a:rPr>
              <a:t>da África Ocidental, à medida que </a:t>
            </a:r>
            <a:r>
              <a:rPr lang="pt-PT" sz="1200" dirty="0" err="1">
                <a:solidFill>
                  <a:schemeClr val="tx1"/>
                </a:solidFill>
                <a:latin typeface="+mn-lt"/>
                <a:ea typeface="+mn-ea"/>
                <a:cs typeface="+mn-cs"/>
              </a:rPr>
              <a:t>cibercriminosos</a:t>
            </a:r>
            <a:r>
              <a:rPr lang="pt-PT" sz="1200" dirty="0">
                <a:solidFill>
                  <a:schemeClr val="tx1"/>
                </a:solidFill>
                <a:latin typeface="+mn-lt"/>
                <a:ea typeface="+mn-ea"/>
                <a:cs typeface="+mn-cs"/>
              </a:rPr>
              <a:t> da África Ocidental</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evoluem as suas </a:t>
            </a:r>
            <a:r>
              <a:rPr lang="pt-PT" sz="1200" dirty="0" err="1">
                <a:solidFill>
                  <a:schemeClr val="tx1"/>
                </a:solidFill>
                <a:latin typeface="+mn-lt"/>
                <a:ea typeface="+mn-ea"/>
                <a:cs typeface="+mn-cs"/>
              </a:rPr>
              <a:t>táticas</a:t>
            </a:r>
            <a:r>
              <a:rPr lang="pt-PT" sz="1200" dirty="0">
                <a:solidFill>
                  <a:schemeClr val="tx1"/>
                </a:solidFill>
                <a:latin typeface="+mn-lt"/>
                <a:ea typeface="+mn-ea"/>
                <a:cs typeface="+mn-cs"/>
              </a:rPr>
              <a:t> de áreas mais tradicionais de engenharia social,</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tal como fraude de taxa antecipada.</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a:t>O formador deve colocar aos </a:t>
            </a:r>
            <a:r>
              <a:rPr lang="pt-PT" dirty="0" smtClean="0">
                <a:solidFill>
                  <a:srgbClr val="00B050"/>
                </a:solidFill>
              </a:rPr>
              <a:t>formandos </a:t>
            </a:r>
            <a:r>
              <a:rPr lang="pt-PT" dirty="0" smtClean="0"/>
              <a:t>a </a:t>
            </a:r>
            <a:r>
              <a:rPr lang="pt-PT" dirty="0"/>
              <a:t>pergunta no slide. Se não houver resposta,</a:t>
            </a:r>
            <a:r>
              <a:rPr lang="pt-PT" baseline="0" dirty="0"/>
              <a:t> continue a apresentação.  Se houver alguns exemplos, dê algum tempo para ouvir as explicações dos delegados e utilizar as informações fornecidas para comparar com as informações da apresentação.</a:t>
            </a:r>
          </a:p>
        </p:txBody>
      </p:sp>
      <p:sp>
        <p:nvSpPr>
          <p:cNvPr id="4" name="Slide Number Placeholder 3"/>
          <p:cNvSpPr>
            <a:spLocks noGrp="1"/>
          </p:cNvSpPr>
          <p:nvPr>
            <p:ph type="sldNum" sz="quarter" idx="10"/>
          </p:nvPr>
        </p:nvSpPr>
        <p:spPr/>
        <p:txBody>
          <a:bodyPr/>
          <a:lstStyle/>
          <a:p>
            <a:fld id="{5827260C-95DC-194B-88B2-0B241DEC43BF}" type="slidenum">
              <a:rPr lang="en-US" smtClean="0"/>
              <a:pPr/>
              <a:t>27</a:t>
            </a:fld>
            <a:endParaRPr lang="en-US"/>
          </a:p>
        </p:txBody>
      </p:sp>
    </p:spTree>
    <p:extLst>
      <p:ext uri="{BB962C8B-B14F-4D97-AF65-F5344CB8AC3E}">
        <p14:creationId xmlns:p14="http://schemas.microsoft.com/office/powerpoint/2010/main" val="863486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Os oito slides seguintes</a:t>
            </a:r>
            <a:r>
              <a:rPr lang="pt-PT" baseline="0"/>
              <a:t> </a:t>
            </a:r>
            <a:r>
              <a:rPr lang="pt-PT"/>
              <a:t>permitem que o formador </a:t>
            </a:r>
            <a:r>
              <a:rPr lang="pt-PT" baseline="0"/>
              <a:t>desenvolva as informações no videoclipe e também procure informações dos delegados sobre a experiência, se houver, de BEC.</a:t>
            </a:r>
          </a:p>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28</a:t>
            </a:fld>
            <a:endParaRPr lang="en-US"/>
          </a:p>
        </p:txBody>
      </p:sp>
    </p:spTree>
    <p:extLst>
      <p:ext uri="{BB962C8B-B14F-4D97-AF65-F5344CB8AC3E}">
        <p14:creationId xmlns:p14="http://schemas.microsoft.com/office/powerpoint/2010/main" val="1620578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30</a:t>
            </a:fld>
            <a:endParaRPr lang="en-US"/>
          </a:p>
        </p:txBody>
      </p:sp>
    </p:spTree>
    <p:extLst>
      <p:ext uri="{BB962C8B-B14F-4D97-AF65-F5344CB8AC3E}">
        <p14:creationId xmlns:p14="http://schemas.microsoft.com/office/powerpoint/2010/main" val="1798148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pt-PT"/>
              <a:t>Em seguida encontram-se alguns conselhos sobre como se proteger </a:t>
            </a:r>
            <a:r>
              <a:rPr lang="pt-PT" baseline="0"/>
              <a:t>e prevenir o BEC.</a:t>
            </a:r>
          </a:p>
          <a:p>
            <a:pPr algn="just"/>
            <a:endParaRPr lang="en-US" dirty="0"/>
          </a:p>
          <a:p>
            <a:pPr algn="just"/>
            <a:r>
              <a:rPr lang="pt-PT"/>
              <a:t>Examine cuidadosamente todos os e-mails: Desconfie de e-mails irregulares enviados por executivos da diretoria executiva, pois eles são utilizados para induzir os funcionários a agir com urgência. Analise os e-mails que solicitam a transferência de fundos para determinar se as solicitações são irregulares.</a:t>
            </a:r>
          </a:p>
          <a:p>
            <a:pPr marL="0" marR="0" indent="0" algn="just" defTabSz="457200" rtl="0" eaLnBrk="1" fontAlgn="auto" latinLnBrk="0" hangingPunct="1">
              <a:lnSpc>
                <a:spcPct val="100000"/>
              </a:lnSpc>
              <a:spcBef>
                <a:spcPts val="0"/>
              </a:spcBef>
              <a:spcAft>
                <a:spcPts val="0"/>
              </a:spcAft>
              <a:buClrTx/>
              <a:buSzTx/>
              <a:buFontTx/>
              <a:buNone/>
              <a:tabLst/>
              <a:defRPr/>
            </a:pPr>
            <a:r>
              <a:rPr lang="pt-PT"/>
              <a:t>Eduque e dê formação aos funcionários: Embora os funcionários sejam o maior ativo de uma empresa, eles também costumam ser o seu </a:t>
            </a:r>
            <a:r>
              <a:rPr lang="pt-PT">
                <a:hlinkClick r:id="rId3"/>
              </a:rPr>
              <a:t>elo mais fraco</a:t>
            </a:r>
            <a:r>
              <a:rPr lang="pt-PT"/>
              <a:t> quando se trata da segurança. Comprometa-se a formar os funcionários de acordo com as melhores práticas da empresa. Lembre-os de que aderir às políticas da empresa é uma coisa, mas desenvolver bons hábitos de segurança é outra.</a:t>
            </a:r>
          </a:p>
          <a:p>
            <a:pPr marL="0" marR="0" indent="0" algn="just" defTabSz="457200" rtl="0" eaLnBrk="1" fontAlgn="auto" latinLnBrk="0" hangingPunct="1">
              <a:lnSpc>
                <a:spcPct val="100000"/>
              </a:lnSpc>
              <a:spcBef>
                <a:spcPts val="0"/>
              </a:spcBef>
              <a:spcAft>
                <a:spcPts val="0"/>
              </a:spcAft>
              <a:buClrTx/>
              <a:buSzTx/>
              <a:buFontTx/>
              <a:buNone/>
              <a:tabLst/>
              <a:defRPr/>
            </a:pPr>
            <a:r>
              <a:rPr lang="pt-PT" sz="1200" b="0" i="0">
                <a:solidFill>
                  <a:schemeClr val="tx1"/>
                </a:solidFill>
                <a:latin typeface="+mn-lt"/>
                <a:ea typeface="+mn-ea"/>
                <a:cs typeface="+mn-cs"/>
              </a:rPr>
              <a:t>Verifique quaisquer alterações no local de pagamento do fornecedor utilizando uma assinatura secundária pelo pessoal da empresa.</a:t>
            </a:r>
          </a:p>
          <a:p>
            <a:pPr marL="0" marR="0" indent="0" algn="just" defTabSz="457200" rtl="0" eaLnBrk="1" fontAlgn="auto" latinLnBrk="0" hangingPunct="1">
              <a:lnSpc>
                <a:spcPct val="100000"/>
              </a:lnSpc>
              <a:spcBef>
                <a:spcPts val="0"/>
              </a:spcBef>
              <a:spcAft>
                <a:spcPts val="0"/>
              </a:spcAft>
              <a:buClrTx/>
              <a:buSzTx/>
              <a:buFontTx/>
              <a:buNone/>
              <a:tabLst/>
              <a:defRPr/>
            </a:pPr>
            <a:r>
              <a:rPr lang="pt-PT" sz="1200" b="0" i="0">
                <a:solidFill>
                  <a:schemeClr val="tx1"/>
                </a:solidFill>
                <a:latin typeface="+mn-lt"/>
                <a:ea typeface="+mn-ea"/>
                <a:cs typeface="+mn-cs"/>
              </a:rPr>
              <a:t>Fique atualizado sobre os hábitos dos seus clientes, incluindo os detalhes e os motivos por trás dos pagamentos.</a:t>
            </a:r>
          </a:p>
          <a:p>
            <a:pPr marL="0" marR="0" indent="0" algn="just" defTabSz="457200" rtl="0" eaLnBrk="1" fontAlgn="auto" latinLnBrk="0" hangingPunct="1">
              <a:lnSpc>
                <a:spcPct val="100000"/>
              </a:lnSpc>
              <a:spcBef>
                <a:spcPts val="0"/>
              </a:spcBef>
              <a:spcAft>
                <a:spcPts val="0"/>
              </a:spcAft>
              <a:buClrTx/>
              <a:buSzTx/>
              <a:buFontTx/>
              <a:buNone/>
              <a:tabLst/>
              <a:defRPr/>
            </a:pPr>
            <a:r>
              <a:rPr lang="pt-PT" sz="1200" b="0" i="0">
                <a:solidFill>
                  <a:schemeClr val="tx1"/>
                </a:solidFill>
                <a:latin typeface="+mn-lt"/>
                <a:ea typeface="+mn-ea"/>
                <a:cs typeface="+mn-cs"/>
              </a:rPr>
              <a:t>Confirme as solicitações de transferência de fundos ao utilizar a verificação por telefone como parte da autenticação de dois fatores, utilize números familiares conhecidos, não os detalhes fornecidos nas solicitações de e-mail.</a:t>
            </a:r>
          </a:p>
          <a:p>
            <a:pPr marL="0" marR="0" indent="0" algn="just" defTabSz="457200" rtl="0" eaLnBrk="1" fontAlgn="auto" latinLnBrk="0" hangingPunct="1">
              <a:lnSpc>
                <a:spcPct val="100000"/>
              </a:lnSpc>
              <a:spcBef>
                <a:spcPts val="0"/>
              </a:spcBef>
              <a:spcAft>
                <a:spcPts val="0"/>
              </a:spcAft>
              <a:buClrTx/>
              <a:buSzTx/>
              <a:buFontTx/>
              <a:buNone/>
              <a:tabLst/>
              <a:defRPr/>
            </a:pPr>
            <a:r>
              <a:rPr lang="pt-PT" sz="1200" b="0" i="0">
                <a:solidFill>
                  <a:schemeClr val="tx1"/>
                </a:solidFill>
                <a:latin typeface="+mn-lt"/>
                <a:ea typeface="+mn-ea"/>
                <a:cs typeface="+mn-cs"/>
              </a:rPr>
              <a:t>Se suspeitar que foi alvo de um e-mail de BEC, denuncie imediatamente o incidente à polícia ou registe uma reclamação com a autoridade apropriada no seu </a:t>
            </a:r>
            <a:r>
              <a:rPr lang="pt-PT" sz="1200" b="0" i="0" baseline="0">
                <a:solidFill>
                  <a:schemeClr val="tx1"/>
                </a:solidFill>
                <a:latin typeface="+mn-lt"/>
                <a:ea typeface="+mn-ea"/>
                <a:cs typeface="+mn-cs"/>
              </a:rPr>
              <a:t>país.</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endParaRPr lang="en-US" dirty="0"/>
          </a:p>
          <a:p>
            <a:pPr algn="just"/>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35</a:t>
            </a:fld>
            <a:endParaRPr lang="en-US"/>
          </a:p>
        </p:txBody>
      </p:sp>
    </p:spTree>
    <p:extLst>
      <p:ext uri="{BB962C8B-B14F-4D97-AF65-F5344CB8AC3E}">
        <p14:creationId xmlns:p14="http://schemas.microsoft.com/office/powerpoint/2010/main" val="1081295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pt-PT" sz="1200">
                <a:solidFill>
                  <a:schemeClr val="tx1"/>
                </a:solidFill>
                <a:latin typeface="+mn-lt"/>
                <a:ea typeface="+mn-ea"/>
                <a:cs typeface="+mn-cs"/>
              </a:rPr>
              <a:t>Os objetivos individuais são as coisas que o delegado deve ser capaz de fazer no final da sessão.  Estes objetivos podem ser utilizados para testar o conhecimento que os alunos obtiveram e permitir que os alunos avaliem a formação.  Para esta sessão, os alunos devem ser capazes de:</a:t>
            </a:r>
          </a:p>
          <a:p>
            <a:pPr lvl="0"/>
            <a:r>
              <a:rPr lang="pt-PT"/>
              <a:t></a:t>
            </a:r>
            <a:r>
              <a:rPr lang="pt-PT" baseline="0"/>
              <a:t> </a:t>
            </a:r>
            <a:r>
              <a:rPr lang="pt-PT" sz="1200">
                <a:solidFill>
                  <a:schemeClr val="tx1"/>
                </a:solidFill>
                <a:latin typeface="+mn-lt"/>
                <a:ea typeface="+mn-ea"/>
                <a:cs typeface="+mn-cs"/>
              </a:rPr>
              <a:t>Identificar os formadores e colegas participantes</a:t>
            </a:r>
          </a:p>
          <a:p>
            <a:pPr lvl="0"/>
            <a:r>
              <a:rPr lang="pt-PT"/>
              <a:t></a:t>
            </a:r>
            <a:r>
              <a:rPr lang="pt-PT" baseline="0"/>
              <a:t> </a:t>
            </a:r>
            <a:r>
              <a:rPr lang="pt-PT" sz="1200">
                <a:solidFill>
                  <a:schemeClr val="tx1"/>
                </a:solidFill>
                <a:latin typeface="+mn-lt"/>
                <a:ea typeface="+mn-ea"/>
                <a:cs typeface="+mn-cs"/>
              </a:rPr>
              <a:t>Discutir o objetivo geral do curso</a:t>
            </a:r>
          </a:p>
          <a:p>
            <a:pPr lvl="0"/>
            <a:r>
              <a:rPr lang="pt-PT"/>
              <a:t></a:t>
            </a:r>
            <a:r>
              <a:rPr lang="pt-PT" baseline="0"/>
              <a:t> </a:t>
            </a:r>
            <a:r>
              <a:rPr lang="pt-PT" sz="1200">
                <a:solidFill>
                  <a:schemeClr val="tx1"/>
                </a:solidFill>
                <a:latin typeface="+mn-lt"/>
                <a:ea typeface="+mn-ea"/>
                <a:cs typeface="+mn-cs"/>
              </a:rPr>
              <a:t>Explicar porque é que este curso é necessário</a:t>
            </a:r>
          </a:p>
          <a:p>
            <a:pPr lvl="0"/>
            <a:r>
              <a:rPr lang="pt-PT"/>
              <a:t></a:t>
            </a:r>
            <a:r>
              <a:rPr lang="pt-PT" baseline="0"/>
              <a:t> </a:t>
            </a:r>
            <a:r>
              <a:rPr lang="pt-PT" sz="1200">
                <a:solidFill>
                  <a:schemeClr val="tx1"/>
                </a:solidFill>
                <a:latin typeface="+mn-lt"/>
                <a:ea typeface="+mn-ea"/>
                <a:cs typeface="+mn-cs"/>
              </a:rPr>
              <a:t>Enumerar as partes que compõem o horário e as atividades do curso</a:t>
            </a:r>
          </a:p>
          <a:p>
            <a:r>
              <a:rPr lang="pt-PT"/>
              <a:t></a:t>
            </a:r>
            <a:r>
              <a:rPr lang="pt-PT" baseline="0"/>
              <a:t> </a:t>
            </a:r>
            <a:r>
              <a:rPr lang="pt-PT" sz="1200">
                <a:solidFill>
                  <a:schemeClr val="tx1"/>
                </a:solidFill>
                <a:latin typeface="+mn-lt"/>
                <a:ea typeface="+mn-ea"/>
                <a:cs typeface="+mn-cs"/>
              </a:rPr>
              <a:t>Enumerar os procedimentos de saúde e segurança para o local.</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3</a:t>
            </a:fld>
            <a:endParaRPr lang="en-US"/>
          </a:p>
        </p:txBody>
      </p:sp>
    </p:spTree>
    <p:extLst>
      <p:ext uri="{BB962C8B-B14F-4D97-AF65-F5344CB8AC3E}">
        <p14:creationId xmlns:p14="http://schemas.microsoft.com/office/powerpoint/2010/main" val="5734250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vídeo</a:t>
            </a:r>
            <a:r>
              <a:rPr lang="pt-PT" baseline="0"/>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36</a:t>
            </a:fld>
            <a:endParaRPr lang="en-US"/>
          </a:p>
        </p:txBody>
      </p:sp>
    </p:spTree>
    <p:extLst>
      <p:ext uri="{BB962C8B-B14F-4D97-AF65-F5344CB8AC3E}">
        <p14:creationId xmlns:p14="http://schemas.microsoft.com/office/powerpoint/2010/main" val="2003157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dirty="0"/>
              <a:t>O </a:t>
            </a:r>
            <a:r>
              <a:rPr lang="pt-PT" u="sng" dirty="0" smtClean="0"/>
              <a:t>formador</a:t>
            </a:r>
            <a:r>
              <a:rPr lang="pt-PT" dirty="0" smtClean="0"/>
              <a:t> </a:t>
            </a:r>
            <a:r>
              <a:rPr lang="pt-PT" dirty="0"/>
              <a:t>deve apresentar </a:t>
            </a:r>
            <a:r>
              <a:rPr lang="pt-PT" baseline="0" dirty="0"/>
              <a:t>o assunto perguntando aos </a:t>
            </a:r>
            <a:r>
              <a:rPr lang="pt-PT" u="sng" baseline="0" dirty="0" smtClean="0"/>
              <a:t>formandos</a:t>
            </a:r>
            <a:r>
              <a:rPr lang="pt-PT" baseline="0" dirty="0" smtClean="0"/>
              <a:t> </a:t>
            </a:r>
            <a:r>
              <a:rPr lang="pt-PT" baseline="0" dirty="0"/>
              <a:t>se eles ouviram falar da Internet das Coisas e do que eles entendem que seja. O formador pode fazer uma lista das respostas num quadro para verificar no final da aula em relação à compreensão naquele momento.</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38</a:t>
            </a:fld>
            <a:endParaRPr lang="en-US"/>
          </a:p>
        </p:txBody>
      </p:sp>
    </p:spTree>
    <p:extLst>
      <p:ext uri="{BB962C8B-B14F-4D97-AF65-F5344CB8AC3E}">
        <p14:creationId xmlns:p14="http://schemas.microsoft.com/office/powerpoint/2010/main" val="252449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Este vídeo é um bom exemplo de como um veículo a motor pode ligar-se a vários serviços através da IOT e como os serviços podem ser muito benéficos para um cliente.  O formador também pode refletir sobre a disponibilidade de evidências eletrónicas como resultado dessas ligações.</a:t>
            </a:r>
            <a:r>
              <a:rPr lang="pt-PT"/>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39</a:t>
            </a:fld>
            <a:endParaRPr lang="en-US"/>
          </a:p>
        </p:txBody>
      </p:sp>
    </p:spTree>
    <p:extLst>
      <p:ext uri="{BB962C8B-B14F-4D97-AF65-F5344CB8AC3E}">
        <p14:creationId xmlns:p14="http://schemas.microsoft.com/office/powerpoint/2010/main" val="470153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40</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85000" lnSpcReduction="20000"/>
          </a:bodyPr>
          <a:lstStyle/>
          <a:p>
            <a:pPr>
              <a:lnSpc>
                <a:spcPct val="90000"/>
              </a:lnSpc>
              <a:buNone/>
              <a:tabLst>
                <a:tab pos="895350" algn="l"/>
              </a:tabLst>
            </a:pPr>
            <a:r>
              <a:rPr lang="pt-PT" sz="3500" b="0">
                <a:latin typeface="Calibri" pitchFamily="34" charset="0"/>
                <a:cs typeface="Arial" charset="0"/>
              </a:rPr>
              <a:t>A </a:t>
            </a:r>
            <a:r>
              <a:rPr lang="pt-PT" sz="3500" b="0" baseline="0">
                <a:latin typeface="Calibri" pitchFamily="34" charset="0"/>
                <a:cs typeface="Arial" charset="0"/>
              </a:rPr>
              <a:t>IOT só funciona por causa do IP versão 6 e do número de endereços IP que estarão disponíveis. Potencialmente, todos os objetos animados e inanimados do mundo podem ter o seu próprio endereço IP</a:t>
            </a:r>
          </a:p>
          <a:p>
            <a:pPr>
              <a:lnSpc>
                <a:spcPct val="90000"/>
              </a:lnSpc>
              <a:buNone/>
              <a:tabLst>
                <a:tab pos="895350" algn="l"/>
              </a:tabLst>
            </a:pPr>
            <a:endParaRPr lang="en-GB" sz="3500" b="1" dirty="0">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nSpc>
                <a:spcPct val="90000"/>
              </a:lnSpc>
              <a:buClr>
                <a:srgbClr val="FF3300"/>
              </a:buClr>
              <a:buNone/>
              <a:tabLst>
                <a:tab pos="895350" algn="l"/>
              </a:tabLst>
            </a:pPr>
            <a:r>
              <a:rPr lang="pt-PT" sz="3500">
                <a:solidFill>
                  <a:schemeClr val="accent1">
                    <a:lumMod val="25000"/>
                  </a:schemeClr>
                </a:solidFill>
                <a:latin typeface="Calibri" pitchFamily="34" charset="0"/>
                <a:cs typeface="Arial" charset="0"/>
              </a:rPr>
              <a:t>Deste modo, não serão 4 mas sim 16 blocos de 8 COMUTADORES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eaLnBrk="1" hangingPunct="1">
              <a:lnSpc>
                <a:spcPct val="90000"/>
              </a:lnSpc>
              <a:buClr>
                <a:srgbClr val="FF3300"/>
              </a:buClr>
              <a:buNone/>
              <a:tabLst>
                <a:tab pos="895350" algn="l"/>
              </a:tabLst>
            </a:pPr>
            <a:r>
              <a:rPr lang="pt-PT">
                <a:latin typeface="Calibri" pitchFamily="34" charset="0"/>
              </a:rPr>
              <a:t>	</a:t>
            </a:r>
            <a:r>
              <a:rPr lang="pt-PT" i="1">
                <a:latin typeface="Calibri" pitchFamily="34" charset="0"/>
              </a:rPr>
              <a:t>Se o espaço de endereçamento de IPv4 for comparado a 1 milímetro, o espaço de endereçamento do IPv6 seria 80 vezes o diâmetro de todo a galáxia </a:t>
            </a:r>
          </a:p>
          <a:p>
            <a:pPr eaLnBrk="1" hangingPunct="1"/>
            <a:endParaRPr lang="en-US" dirty="0"/>
          </a:p>
        </p:txBody>
      </p:sp>
    </p:spTree>
    <p:extLst>
      <p:ext uri="{BB962C8B-B14F-4D97-AF65-F5344CB8AC3E}">
        <p14:creationId xmlns:p14="http://schemas.microsoft.com/office/powerpoint/2010/main" val="515193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Este slide dá ao formador a oportunidade de discutir as questões de segurança dos dispositivos IOT e o facto dos seus produtores não serem especialistas em segurança.  Os dispositivos IOT são uma bomba-relógio de segurança. O formador pode desejar desenvolver os pontos de acordo com o seu próprio conhecimento sobre o assunto.</a:t>
            </a:r>
            <a:r>
              <a:rPr lang="pt-PT"/>
              <a:t>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41</a:t>
            </a:fld>
            <a:endParaRPr lang="en-US"/>
          </a:p>
        </p:txBody>
      </p:sp>
    </p:spTree>
    <p:extLst>
      <p:ext uri="{BB962C8B-B14F-4D97-AF65-F5344CB8AC3E}">
        <p14:creationId xmlns:p14="http://schemas.microsoft.com/office/powerpoint/2010/main" val="12778060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 IOCTA 2017 </a:t>
            </a:r>
            <a:r>
              <a:rPr lang="pt-PT" baseline="0"/>
              <a:t>é atualmente a informação mais atualizada sobre ameaças cibernéticas.  Esta citação suporta as contenções nos slides anteriores.</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42</a:t>
            </a:fld>
            <a:endParaRPr lang="en-US"/>
          </a:p>
        </p:txBody>
      </p:sp>
    </p:spTree>
    <p:extLst>
      <p:ext uri="{BB962C8B-B14F-4D97-AF65-F5344CB8AC3E}">
        <p14:creationId xmlns:p14="http://schemas.microsoft.com/office/powerpoint/2010/main" val="904417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pt-PT" sz="1200" dirty="0">
                <a:solidFill>
                  <a:schemeClr val="tx1"/>
                </a:solidFill>
                <a:latin typeface="+mn-lt"/>
                <a:ea typeface="+mn-ea"/>
                <a:cs typeface="+mn-cs"/>
              </a:rPr>
              <a:t>Informações adicionais de IOCTA 2017 para auxiliar o formador.</a:t>
            </a:r>
          </a:p>
          <a:p>
            <a:endParaRPr lang="en-US" sz="1200" kern="1200" dirty="0">
              <a:solidFill>
                <a:schemeClr val="tx1"/>
              </a:solidFill>
              <a:effectLst/>
              <a:latin typeface="+mn-lt"/>
              <a:ea typeface="+mn-ea"/>
              <a:cs typeface="+mn-cs"/>
            </a:endParaRPr>
          </a:p>
          <a:p>
            <a:r>
              <a:rPr lang="pt-PT" sz="1200" dirty="0">
                <a:solidFill>
                  <a:schemeClr val="tx1"/>
                </a:solidFill>
                <a:latin typeface="+mn-lt"/>
                <a:ea typeface="+mn-ea"/>
                <a:cs typeface="+mn-cs"/>
              </a:rPr>
              <a:t>Ataques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continuam a ser uma preocupação constante para a aplicação da lei</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europeia. A motivação mais comum para ataques comunicados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foi extorsão, representando mais de um terço dos ataques.</a:t>
            </a:r>
            <a:r>
              <a:rPr lang="pt-PT" sz="1200" baseline="0" dirty="0">
                <a:solidFill>
                  <a:schemeClr val="tx1"/>
                </a:solidFill>
                <a:latin typeface="+mn-lt"/>
                <a:ea typeface="+mn-ea"/>
                <a:cs typeface="+mn-cs"/>
              </a:rPr>
              <a:t> </a:t>
            </a:r>
            <a:r>
              <a:rPr lang="pt-PT" sz="1200" dirty="0" err="1">
                <a:solidFill>
                  <a:schemeClr val="tx1"/>
                </a:solidFill>
                <a:latin typeface="+mn-lt"/>
                <a:ea typeface="+mn-ea"/>
                <a:cs typeface="+mn-cs"/>
              </a:rPr>
              <a:t>Coletivamente</a:t>
            </a:r>
            <a:r>
              <a:rPr lang="pt-PT" sz="1200" dirty="0">
                <a:solidFill>
                  <a:schemeClr val="tx1"/>
                </a:solidFill>
                <a:latin typeface="+mn-lt"/>
                <a:ea typeface="+mn-ea"/>
                <a:cs typeface="+mn-cs"/>
              </a:rPr>
              <a:t>, ataques que eram puramente maliciosos, ou aqueles realizados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por motivos aparentemente políticos/ideológicos, contabilizam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quase metade dos ataques comunicados. Tais ataques são naturalmente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angustiantes ou problemáticos para as vítimas e, embora muitas vezes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têm uma duração limitada, podem causar alguma reputação ou</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danos financeiros. Os ataques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são geralmente apenas noticiáveis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devido a algum </a:t>
            </a:r>
            <a:r>
              <a:rPr lang="pt-PT" sz="1200" dirty="0" err="1">
                <a:solidFill>
                  <a:schemeClr val="tx1"/>
                </a:solidFill>
                <a:latin typeface="+mn-lt"/>
                <a:ea typeface="+mn-ea"/>
                <a:cs typeface="+mn-cs"/>
              </a:rPr>
              <a:t>aspeto</a:t>
            </a:r>
            <a:r>
              <a:rPr lang="pt-PT" sz="1200" dirty="0">
                <a:solidFill>
                  <a:schemeClr val="tx1"/>
                </a:solidFill>
                <a:latin typeface="+mn-lt"/>
                <a:ea typeface="+mn-ea"/>
                <a:cs typeface="+mn-cs"/>
              </a:rPr>
              <a:t> relacionado com o tamanho ou origem dos ataques,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ou natureza do alvo em vez do dano real causado. Dependendo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da motivação para o ataque, ser "noticiável" provavelmente será um dos </a:t>
            </a:r>
            <a:r>
              <a:rPr lang="pt-PT" sz="1200" dirty="0" err="1">
                <a:solidFill>
                  <a:schemeClr val="tx1"/>
                </a:solidFill>
                <a:latin typeface="+mn-lt"/>
                <a:ea typeface="+mn-ea"/>
                <a:cs typeface="+mn-cs"/>
              </a:rPr>
              <a:t>objetivos</a:t>
            </a:r>
            <a:r>
              <a:rPr lang="pt-PT" sz="1200" dirty="0">
                <a:solidFill>
                  <a:schemeClr val="tx1"/>
                </a:solidFill>
                <a:latin typeface="+mn-lt"/>
                <a:ea typeface="+mn-ea"/>
                <a:cs typeface="+mn-cs"/>
              </a:rPr>
              <a:t> do atacante.</a:t>
            </a:r>
            <a:r>
              <a:rPr lang="pt-PT" sz="1200" baseline="0" dirty="0">
                <a:solidFill>
                  <a:schemeClr val="tx1"/>
                </a:solidFill>
                <a:latin typeface="+mn-lt"/>
                <a:ea typeface="+mn-ea"/>
                <a:cs typeface="+mn-cs"/>
              </a:rPr>
              <a:t> </a:t>
            </a:r>
          </a:p>
          <a:p>
            <a:endParaRPr lang="en-US" sz="1200" kern="1200" baseline="0" dirty="0">
              <a:solidFill>
                <a:schemeClr val="tx1"/>
              </a:solidFill>
              <a:effectLst/>
              <a:latin typeface="+mn-lt"/>
              <a:ea typeface="+mn-ea"/>
              <a:cs typeface="+mn-cs"/>
            </a:endParaRPr>
          </a:p>
          <a:p>
            <a:r>
              <a:rPr lang="pt-PT" sz="1200" dirty="0">
                <a:solidFill>
                  <a:schemeClr val="tx1"/>
                </a:solidFill>
                <a:latin typeface="+mn-lt"/>
                <a:ea typeface="+mn-ea"/>
                <a:cs typeface="+mn-cs"/>
              </a:rPr>
              <a:t>Para tentativas de extorsão motivadas financeiramente, os ataques são tipicamente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dirigido a empresas de médio ou grande porte, com pagamento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quase exclusivamente exigido em </a:t>
            </a:r>
            <a:r>
              <a:rPr lang="pt-PT" sz="1200" dirty="0" err="1">
                <a:solidFill>
                  <a:schemeClr val="tx1"/>
                </a:solidFill>
                <a:latin typeface="+mn-lt"/>
                <a:ea typeface="+mn-ea"/>
                <a:cs typeface="+mn-cs"/>
              </a:rPr>
              <a:t>Bitcoins</a:t>
            </a:r>
            <a:r>
              <a:rPr lang="pt-PT" sz="1200" dirty="0">
                <a:solidFill>
                  <a:schemeClr val="tx1"/>
                </a:solidFill>
                <a:latin typeface="+mn-lt"/>
                <a:ea typeface="+mn-ea"/>
                <a:cs typeface="+mn-cs"/>
              </a:rPr>
              <a:t>. Tais ataques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frequentemente visam vítimas específicas para coincidir com eventos específicos ou</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ocasiões em que provavelmente farão mais negócios; floristas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durante o dia de São Valentim ou em sites de apostas online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em grandes eventos desportivos, por exemplo.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Em alguns países, o legado de grupos de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como a Armada</a:t>
            </a:r>
            <a:r>
              <a:rPr lang="pt-PT" sz="1200" baseline="0" dirty="0">
                <a:solidFill>
                  <a:schemeClr val="tx1"/>
                </a:solidFill>
                <a:latin typeface="+mn-lt"/>
                <a:ea typeface="+mn-ea"/>
                <a:cs typeface="+mn-cs"/>
              </a:rPr>
              <a:t> </a:t>
            </a:r>
            <a:r>
              <a:rPr lang="pt-PT" sz="1200" dirty="0" err="1">
                <a:solidFill>
                  <a:schemeClr val="tx1"/>
                </a:solidFill>
                <a:latin typeface="+mn-lt"/>
                <a:ea typeface="+mn-ea"/>
                <a:cs typeface="+mn-cs"/>
              </a:rPr>
              <a:t>Collective</a:t>
            </a:r>
            <a:r>
              <a:rPr lang="pt-PT" sz="1200" dirty="0">
                <a:solidFill>
                  <a:schemeClr val="tx1"/>
                </a:solidFill>
                <a:latin typeface="+mn-lt"/>
                <a:ea typeface="+mn-ea"/>
                <a:cs typeface="+mn-cs"/>
              </a:rPr>
              <a:t> continua, com alguns atacantes ainda a </a:t>
            </a:r>
            <a:r>
              <a:rPr lang="pt-PT" sz="1200" dirty="0" err="1">
                <a:solidFill>
                  <a:schemeClr val="tx1"/>
                </a:solidFill>
                <a:latin typeface="+mn-lt"/>
                <a:ea typeface="+mn-ea"/>
                <a:cs typeface="+mn-cs"/>
              </a:rPr>
              <a:t>atuarem</a:t>
            </a:r>
            <a:r>
              <a:rPr lang="pt-PT" sz="1200" dirty="0">
                <a:solidFill>
                  <a:schemeClr val="tx1"/>
                </a:solidFill>
                <a:latin typeface="+mn-lt"/>
                <a:ea typeface="+mn-ea"/>
                <a:cs typeface="+mn-cs"/>
              </a:rPr>
              <a:t> como o</a:t>
            </a:r>
            <a:r>
              <a:rPr lang="pt-PT" sz="1200" baseline="0" dirty="0">
                <a:solidFill>
                  <a:schemeClr val="tx1"/>
                </a:solidFill>
                <a:latin typeface="+mn-lt"/>
                <a:ea typeface="+mn-ea"/>
                <a:cs typeface="+mn-cs"/>
              </a:rPr>
              <a:t> </a:t>
            </a:r>
            <a:r>
              <a:rPr lang="pt-PT" sz="1200" dirty="0" err="1">
                <a:solidFill>
                  <a:schemeClr val="tx1"/>
                </a:solidFill>
                <a:latin typeface="+mn-lt"/>
                <a:ea typeface="+mn-ea"/>
                <a:cs typeface="+mn-cs"/>
              </a:rPr>
              <a:t>atualmente</a:t>
            </a:r>
            <a:r>
              <a:rPr lang="pt-PT" sz="1200" dirty="0">
                <a:solidFill>
                  <a:schemeClr val="tx1"/>
                </a:solidFill>
                <a:latin typeface="+mn-lt"/>
                <a:ea typeface="+mn-ea"/>
                <a:cs typeface="+mn-cs"/>
              </a:rPr>
              <a:t> extinto grupo criminoso. Eles confiam na reputação do grupo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para assustar vítimas na potencialidade de pagar, quando na realidade, eles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provavelmente não tem qualquer capacidade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significativa.</a:t>
            </a:r>
          </a:p>
          <a:p>
            <a:r>
              <a:rPr lang="pt-PT" sz="1200" dirty="0">
                <a:solidFill>
                  <a:schemeClr val="tx1"/>
                </a:solidFill>
                <a:latin typeface="+mn-lt"/>
                <a:ea typeface="+mn-ea"/>
                <a:cs typeface="+mn-cs"/>
              </a:rPr>
              <a:t>Outros grupos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lançam pequenos ataques, resultando em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algumas interrupções de serviço, seguidas por ameaças de um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ataque se um resgate não for pago. Mesmo que o pagamento não seja feito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no entanto, muitas vezes, não existe nenhum ataque subsequente, sugerindo que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a capacidade real de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dos grupos é insignificante. Tais ataques</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"tentar ter sorte" são </a:t>
            </a:r>
            <a:r>
              <a:rPr lang="pt-PT" sz="1200" dirty="0" err="1">
                <a:solidFill>
                  <a:schemeClr val="tx1"/>
                </a:solidFill>
                <a:latin typeface="+mn-lt"/>
                <a:ea typeface="+mn-ea"/>
                <a:cs typeface="+mn-cs"/>
              </a:rPr>
              <a:t>suscetíveis</a:t>
            </a:r>
            <a:r>
              <a:rPr lang="pt-PT" sz="1200" dirty="0">
                <a:solidFill>
                  <a:schemeClr val="tx1"/>
                </a:solidFill>
                <a:latin typeface="+mn-lt"/>
                <a:ea typeface="+mn-ea"/>
                <a:cs typeface="+mn-cs"/>
              </a:rPr>
              <a:t> de se tornarem mais prevalentes devido ao aumento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de acessibilidade de ferramentas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(como arrancadores e dispositivos de teste da tensão)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 serviços de contratação de </a:t>
            </a:r>
            <a:r>
              <a:rPr lang="pt-PT" sz="1200" dirty="0" err="1">
                <a:solidFill>
                  <a:schemeClr val="tx1"/>
                </a:solidFill>
                <a:latin typeface="+mn-lt"/>
                <a:ea typeface="+mn-ea"/>
                <a:cs typeface="+mn-cs"/>
              </a:rPr>
              <a:t>DDoS</a:t>
            </a:r>
            <a:r>
              <a:rPr lang="pt-PT" sz="1200" dirty="0">
                <a:solidFill>
                  <a:schemeClr val="tx1"/>
                </a:solidFill>
                <a:latin typeface="+mn-lt"/>
                <a:ea typeface="+mn-ea"/>
                <a:cs typeface="+mn-cs"/>
              </a:rPr>
              <a:t>, tanto na Web aberta como</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na </a:t>
            </a:r>
            <a:r>
              <a:rPr lang="pt-PT" sz="1200" dirty="0" err="1">
                <a:solidFill>
                  <a:schemeClr val="tx1"/>
                </a:solidFill>
                <a:latin typeface="+mn-lt"/>
                <a:ea typeface="+mn-ea"/>
                <a:cs typeface="+mn-cs"/>
              </a:rPr>
              <a:t>Darknet</a:t>
            </a:r>
            <a:r>
              <a:rPr lang="pt-PT" sz="1200" dirty="0">
                <a:solidFill>
                  <a:schemeClr val="tx1"/>
                </a:solidFill>
                <a:latin typeface="+mn-lt"/>
                <a:ea typeface="+mn-ea"/>
                <a:cs typeface="+mn-cs"/>
              </a:rPr>
              <a:t>. Alguns relatórios mostram que um ataque de 5 minutos a um</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grande retalhista online pode custar apenas 5 dólares norte-americanos, enquanto simultaneamente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custa ao negócio consideravelmente mais.³⁶ Esta disparidade</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entre os custos dos ataques e os custos da prevenção </a:t>
            </a:r>
            <a:r>
              <a:rPr lang="pt-PT" sz="1200" baseline="0" dirty="0">
                <a:solidFill>
                  <a:schemeClr val="tx1"/>
                </a:solidFill>
                <a:latin typeface="+mn-lt"/>
                <a:ea typeface="+mn-ea"/>
                <a:cs typeface="+mn-cs"/>
              </a:rPr>
              <a:t> </a:t>
            </a:r>
            <a:r>
              <a:rPr lang="pt-PT" sz="1200" dirty="0">
                <a:solidFill>
                  <a:schemeClr val="tx1"/>
                </a:solidFill>
                <a:latin typeface="+mn-lt"/>
                <a:ea typeface="+mn-ea"/>
                <a:cs typeface="+mn-cs"/>
              </a:rPr>
              <a:t>e a reparação é alarmante.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827260C-95DC-194B-88B2-0B241DEC43BF}" type="slidenum">
              <a:rPr lang="en-US" smtClean="0"/>
              <a:pPr/>
              <a:t>43</a:t>
            </a:fld>
            <a:endParaRPr lang="en-US"/>
          </a:p>
        </p:txBody>
      </p:sp>
    </p:spTree>
    <p:extLst>
      <p:ext uri="{BB962C8B-B14F-4D97-AF65-F5344CB8AC3E}">
        <p14:creationId xmlns:p14="http://schemas.microsoft.com/office/powerpoint/2010/main" val="1043976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Liga a sua chaleira numa </a:t>
            </a:r>
            <a:r>
              <a:rPr lang="pt-PT" baseline="0"/>
              <a:t>aplicação no seu telemóvel a partir de qualquer lugar da casa. </a:t>
            </a:r>
            <a:r>
              <a:rPr lang="pt-PT"/>
              <a:t>A versão um do Ikettle não verificava se existia água na </a:t>
            </a:r>
            <a:r>
              <a:rPr lang="pt-PT" baseline="0"/>
              <a:t>chaleira, por isso, houve muitas chaleiras queimadas.  A versão 2 abordou este problema, mas não abordou os problemas de segurança de que tinham sido informados.</a:t>
            </a:r>
          </a:p>
          <a:p>
            <a:endParaRPr lang="en-GB" baseline="0" dirty="0"/>
          </a:p>
          <a:p>
            <a:r>
              <a:rPr lang="pt-PT" baseline="0"/>
              <a:t>Isto deixa o ikettle vulnerável a ataques.  O código da aplicação para o produto está disponível na Internet e é 0000.  O acesso às definições do ikettle também exibe as credenciais sem fios para a rede.</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13810353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pt-PT" sz="1200">
                <a:solidFill>
                  <a:schemeClr val="tx1"/>
                </a:solidFill>
                <a:latin typeface="+mn-lt"/>
                <a:ea typeface="ＭＳ Ｐゴシック" charset="0"/>
                <a:cs typeface="ＭＳ Ｐゴシック" charset="0"/>
              </a:rPr>
              <a:t>Pentestpartners.com</a:t>
            </a:r>
          </a:p>
          <a:p>
            <a:pPr fontAlgn="base"/>
            <a:r>
              <a:rPr lang="pt-PT" sz="1200">
                <a:solidFill>
                  <a:schemeClr val="tx1"/>
                </a:solidFill>
                <a:latin typeface="+mn-lt"/>
                <a:ea typeface="ＭＳ Ｐゴシック" charset="0"/>
                <a:cs typeface="ＭＳ Ｐゴシック" charset="0"/>
              </a:rPr>
              <a:t>viu que o iKettle 2.0 da </a:t>
            </a:r>
            <a:r>
              <a:rPr lang="pt-PT" sz="1200" u="sng">
                <a:solidFill>
                  <a:schemeClr val="tx1"/>
                </a:solidFill>
                <a:latin typeface="+mn-lt"/>
                <a:ea typeface="ＭＳ Ｐゴシック" charset="0"/>
                <a:cs typeface="ＭＳ Ｐゴシック" charset="0"/>
                <a:hlinkClick r:id="rId3"/>
              </a:rPr>
              <a:t>Smarter</a:t>
            </a:r>
            <a:r>
              <a:rPr lang="pt-PT" sz="1200">
                <a:solidFill>
                  <a:schemeClr val="tx1"/>
                </a:solidFill>
                <a:latin typeface="+mn-lt"/>
                <a:ea typeface="ＭＳ Ｐゴシック" charset="0"/>
                <a:cs typeface="ＭＳ Ｐゴシック" charset="0"/>
              </a:rPr>
              <a:t> e a máquina de café Smarter foram avaliados em </a:t>
            </a:r>
            <a:r>
              <a:rPr lang="pt-PT" sz="1200" u="sng">
                <a:solidFill>
                  <a:schemeClr val="tx1"/>
                </a:solidFill>
                <a:latin typeface="+mn-lt"/>
                <a:ea typeface="ＭＳ Ｐゴシック" charset="0"/>
                <a:cs typeface="ＭＳ Ｐゴシック" charset="0"/>
                <a:hlinkClick r:id="rId4"/>
              </a:rPr>
              <a:t>This Morning</a:t>
            </a:r>
            <a:r>
              <a:rPr lang="pt-PT" sz="1200">
                <a:solidFill>
                  <a:schemeClr val="tx1"/>
                </a:solidFill>
                <a:latin typeface="+mn-lt"/>
                <a:ea typeface="ＭＳ Ｐゴシック" charset="0"/>
                <a:cs typeface="ＭＳ Ｐゴシック" charset="0"/>
              </a:rPr>
              <a:t> na ITV. Se não estiver familiarizado com o iKettle, é um dispositivo que resolve um problema (fisicamente ter que se levantar e colocar a chaleira a aquecer água!) e cria todo um monte de outros.</a:t>
            </a:r>
          </a:p>
          <a:p>
            <a:pPr fontAlgn="base"/>
            <a:r>
              <a:rPr lang="pt-PT" sz="1200" b="1">
                <a:solidFill>
                  <a:schemeClr val="tx1"/>
                </a:solidFill>
                <a:latin typeface="+mn-lt"/>
                <a:ea typeface="ＭＳ Ｐゴシック" charset="0"/>
                <a:cs typeface="ＭＳ Ｐゴシック" charset="0"/>
              </a:rPr>
              <a:t>Aqui está o que está mal sobre o iKettle</a:t>
            </a:r>
          </a:p>
          <a:p>
            <a:pPr fontAlgn="base"/>
            <a:r>
              <a:rPr lang="pt-PT" sz="1200">
                <a:solidFill>
                  <a:schemeClr val="tx1"/>
                </a:solidFill>
                <a:latin typeface="+mn-lt"/>
                <a:ea typeface="ＭＳ Ｐゴシック" charset="0"/>
                <a:cs typeface="ＭＳ Ｐゴシック" charset="0"/>
              </a:rPr>
              <a:t>Se tiver uma chaleira Wi-Fi, um hacker pode passar pela sua casa e roubar a sua palavra-passe de Wi-Fi (PSK).</a:t>
            </a:r>
          </a:p>
          <a:p>
            <a:pPr fontAlgn="base"/>
            <a:r>
              <a:rPr lang="pt-PT" sz="1200">
                <a:solidFill>
                  <a:schemeClr val="tx1"/>
                </a:solidFill>
                <a:latin typeface="+mn-lt"/>
                <a:ea typeface="ＭＳ Ｐゴシック" charset="0"/>
                <a:cs typeface="ＭＳ Ｐゴシック" charset="0"/>
              </a:rPr>
              <a:t>Isso é MUITO fácil se utilizar a aplicação Android para controlar a sua chaleira. Se utilizar a aplicação iPhone, demora um pouco mais.</a:t>
            </a:r>
          </a:p>
          <a:p>
            <a:pPr fontAlgn="base"/>
            <a:r>
              <a:rPr lang="pt-PT" sz="1200">
                <a:solidFill>
                  <a:schemeClr val="tx1"/>
                </a:solidFill>
                <a:latin typeface="+mn-lt"/>
                <a:ea typeface="ＭＳ Ｐゴシック" charset="0"/>
                <a:cs typeface="ＭＳ Ｐゴシック" charset="0"/>
              </a:rPr>
              <a:t>Se ainda não configurou a chaleira, é muito fácil para os hackers encontrarem a sua casa e controlarem a sua chaleira. Confirme no nosso mapa alguns locais de iKettles não configurados no oeste de Londres:</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46</a:t>
            </a:fld>
            <a:endParaRPr lang="en-US"/>
          </a:p>
        </p:txBody>
      </p:sp>
    </p:spTree>
    <p:extLst>
      <p:ext uri="{BB962C8B-B14F-4D97-AF65-F5344CB8AC3E}">
        <p14:creationId xmlns:p14="http://schemas.microsoft.com/office/powerpoint/2010/main" val="1021076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47</a:t>
            </a:fld>
            <a:endParaRPr lang="en-US"/>
          </a:p>
        </p:txBody>
      </p:sp>
    </p:spTree>
    <p:extLst>
      <p:ext uri="{BB962C8B-B14F-4D97-AF65-F5344CB8AC3E}">
        <p14:creationId xmlns:p14="http://schemas.microsoft.com/office/powerpoint/2010/main" val="20083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Esta secção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os tópicos já abordados no Curso de Formação Introdutória, cabe ao formador avaliar se existe a necessidade de o utilizar ou ignorar</a:t>
            </a:r>
          </a:p>
          <a:p>
            <a:endParaRPr lang="en-US"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a:t>
            </a:fld>
            <a:endParaRPr lang="en-US"/>
          </a:p>
        </p:txBody>
      </p:sp>
    </p:spTree>
    <p:extLst>
      <p:ext uri="{BB962C8B-B14F-4D97-AF65-F5344CB8AC3E}">
        <p14:creationId xmlns:p14="http://schemas.microsoft.com/office/powerpoint/2010/main" val="23883134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slides seguintes fornecem informações </a:t>
            </a:r>
            <a:r>
              <a:rPr lang="pt-PT" baseline="0"/>
              <a:t>sobre alguns dos dispositivos da IOT disponíveis no momento.</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48</a:t>
            </a:fld>
            <a:endParaRPr lang="en-US"/>
          </a:p>
        </p:txBody>
      </p:sp>
    </p:spTree>
    <p:extLst>
      <p:ext uri="{BB962C8B-B14F-4D97-AF65-F5344CB8AC3E}">
        <p14:creationId xmlns:p14="http://schemas.microsoft.com/office/powerpoint/2010/main" val="2018099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Imagine o cenário em que um carro sem condutor sofre um acidente com um </a:t>
            </a:r>
            <a:r>
              <a:rPr lang="pt-PT" baseline="0"/>
              <a:t>carro conduzido por uma pessoa.  As seguradoras terão uma tarefa interessante no estabelecimento de responsabilidade.  Ainda mais se forem dois carros autónomos a colidirem.</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51</a:t>
            </a:fld>
            <a:endParaRPr lang="en-US"/>
          </a:p>
        </p:txBody>
      </p:sp>
    </p:spTree>
    <p:extLst>
      <p:ext uri="{BB962C8B-B14F-4D97-AF65-F5344CB8AC3E}">
        <p14:creationId xmlns:p14="http://schemas.microsoft.com/office/powerpoint/2010/main" val="12017287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Mais </a:t>
            </a:r>
            <a:r>
              <a:rPr lang="pt-PT" baseline="0"/>
              <a:t>informações de IOCTA 2017 sobre a ameaça da atividade de Darknet.</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53</a:t>
            </a:fld>
            <a:endParaRPr lang="en-US"/>
          </a:p>
        </p:txBody>
      </p:sp>
    </p:spTree>
    <p:extLst>
      <p:ext uri="{BB962C8B-B14F-4D97-AF65-F5344CB8AC3E}">
        <p14:creationId xmlns:p14="http://schemas.microsoft.com/office/powerpoint/2010/main" val="455550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pt-PT" sz="1200" b="0" i="0" cap="all" dirty="0">
                <a:solidFill>
                  <a:schemeClr val="tx1"/>
                </a:solidFill>
                <a:latin typeface="+mn-lt"/>
                <a:ea typeface="ＭＳ Ｐゴシック" charset="0"/>
                <a:cs typeface="ＭＳ Ｐゴシック" charset="0"/>
              </a:rPr>
              <a:t>DEEP WEB</a:t>
            </a:r>
          </a:p>
          <a:p>
            <a:r>
              <a:rPr lang="pt-PT" sz="1200" b="0" i="0" dirty="0">
                <a:solidFill>
                  <a:schemeClr val="tx1"/>
                </a:solidFill>
                <a:latin typeface="+mn-lt"/>
                <a:ea typeface="ＭＳ Ｐゴシック" charset="0"/>
                <a:cs typeface="ＭＳ Ｐゴシック" charset="0"/>
              </a:rPr>
              <a:t>A </a:t>
            </a:r>
            <a:r>
              <a:rPr lang="pt-PT" sz="1200" b="0" i="0" dirty="0" err="1">
                <a:solidFill>
                  <a:schemeClr val="tx1"/>
                </a:solidFill>
                <a:latin typeface="+mn-lt"/>
                <a:ea typeface="ＭＳ Ｐゴシック" charset="0"/>
                <a:cs typeface="ＭＳ Ｐゴシック" charset="0"/>
              </a:rPr>
              <a:t>Deep</a:t>
            </a:r>
            <a:r>
              <a:rPr lang="pt-PT" sz="1200" b="0" i="0" dirty="0">
                <a:solidFill>
                  <a:schemeClr val="tx1"/>
                </a:solidFill>
                <a:latin typeface="+mn-lt"/>
                <a:ea typeface="ＭＳ Ｐゴシック" charset="0"/>
                <a:cs typeface="ＭＳ Ｐゴシック" charset="0"/>
              </a:rPr>
              <a:t> Web consiste em páginas Web que não são indexadas por mecanismos de pesquisa normalizados, por qualquer motivo. As pessoas sempre se perguntam como a </a:t>
            </a:r>
            <a:r>
              <a:rPr lang="pt-PT" sz="1200" b="0" i="0" dirty="0" err="1">
                <a:solidFill>
                  <a:schemeClr val="tx1"/>
                </a:solidFill>
                <a:latin typeface="+mn-lt"/>
                <a:ea typeface="ＭＳ Ｐゴシック" charset="0"/>
                <a:cs typeface="ＭＳ Ｐゴシック" charset="0"/>
              </a:rPr>
              <a:t>deep</a:t>
            </a:r>
            <a:r>
              <a:rPr lang="pt-PT" sz="1200" b="0" i="0" dirty="0">
                <a:solidFill>
                  <a:schemeClr val="tx1"/>
                </a:solidFill>
                <a:latin typeface="+mn-lt"/>
                <a:ea typeface="ＭＳ Ｐゴシック" charset="0"/>
                <a:cs typeface="ＭＳ Ｐゴシック" charset="0"/>
              </a:rPr>
              <a:t> web pode ser tão grande quando a </a:t>
            </a:r>
            <a:r>
              <a:rPr lang="pt-PT" sz="1200" b="0" i="0" dirty="0" err="1">
                <a:solidFill>
                  <a:schemeClr val="tx1"/>
                </a:solidFill>
                <a:latin typeface="+mn-lt"/>
                <a:ea typeface="ＭＳ Ｐゴシック" charset="0"/>
                <a:cs typeface="ＭＳ Ｐゴシック" charset="0"/>
              </a:rPr>
              <a:t>surface</a:t>
            </a:r>
            <a:r>
              <a:rPr lang="pt-PT" sz="1200" b="0" i="0" dirty="0">
                <a:solidFill>
                  <a:schemeClr val="tx1"/>
                </a:solidFill>
                <a:latin typeface="+mn-lt"/>
                <a:ea typeface="ＭＳ Ｐゴシック" charset="0"/>
                <a:cs typeface="ＭＳ Ｐゴシック" charset="0"/>
              </a:rPr>
              <a:t> web já hospeda tanta informação?</a:t>
            </a:r>
          </a:p>
          <a:p>
            <a:r>
              <a:rPr lang="pt-PT" sz="1200" b="0" i="0" dirty="0">
                <a:solidFill>
                  <a:schemeClr val="tx1"/>
                </a:solidFill>
                <a:latin typeface="+mn-lt"/>
                <a:ea typeface="ＭＳ Ｐゴシック" charset="0"/>
                <a:cs typeface="ＭＳ Ｐゴシック" charset="0"/>
              </a:rPr>
              <a:t>Para tentar explicá-lo, simplesmente pense em qualquer pessoa que possua uma conta bancária online. Embora eu possa pesquisar no </a:t>
            </a:r>
            <a:r>
              <a:rPr lang="pt-PT" sz="1200" b="0" i="1" dirty="0">
                <a:solidFill>
                  <a:schemeClr val="tx1"/>
                </a:solidFill>
                <a:latin typeface="+mn-lt"/>
                <a:ea typeface="ＭＳ Ｐゴシック" charset="0"/>
                <a:cs typeface="ＭＳ Ｐゴシック" charset="0"/>
              </a:rPr>
              <a:t>Google</a:t>
            </a:r>
            <a:r>
              <a:rPr lang="pt-PT" sz="1200" b="0" i="0" dirty="0">
                <a:solidFill>
                  <a:schemeClr val="tx1"/>
                </a:solidFill>
                <a:latin typeface="+mn-lt"/>
                <a:ea typeface="ＭＳ Ｐゴシック" charset="0"/>
                <a:cs typeface="ＭＳ Ｐゴシック" charset="0"/>
              </a:rPr>
              <a:t> pela  página </a:t>
            </a:r>
            <a:r>
              <a:rPr lang="pt-PT" sz="1200" b="0" i="1" dirty="0">
                <a:solidFill>
                  <a:schemeClr val="tx1"/>
                </a:solidFill>
                <a:latin typeface="+mn-lt"/>
                <a:ea typeface="ＭＳ Ｐゴシック" charset="0"/>
                <a:cs typeface="ＭＳ Ｐゴシック" charset="0"/>
              </a:rPr>
              <a:t> </a:t>
            </a:r>
            <a:r>
              <a:rPr lang="pt-PT" sz="1200" b="0" i="0" dirty="0">
                <a:solidFill>
                  <a:schemeClr val="tx1"/>
                </a:solidFill>
                <a:latin typeface="+mn-lt"/>
                <a:ea typeface="ＭＳ Ｐゴシック" charset="0"/>
                <a:cs typeface="ＭＳ Ｐゴシック" charset="0"/>
              </a:rPr>
              <a:t>Web </a:t>
            </a:r>
            <a:r>
              <a:rPr lang="pt-PT" sz="1200" b="0" i="1" dirty="0">
                <a:solidFill>
                  <a:schemeClr val="tx1"/>
                </a:solidFill>
                <a:latin typeface="+mn-lt"/>
                <a:ea typeface="ＭＳ Ｐゴシック" charset="0"/>
                <a:cs typeface="ＭＳ Ｐゴシック" charset="0"/>
              </a:rPr>
              <a:t>do </a:t>
            </a:r>
            <a:r>
              <a:rPr lang="pt-PT" sz="1200" b="0" i="1" dirty="0" err="1">
                <a:solidFill>
                  <a:schemeClr val="tx1"/>
                </a:solidFill>
                <a:latin typeface="+mn-lt"/>
                <a:ea typeface="ＭＳ Ｐゴシック" charset="0"/>
                <a:cs typeface="ＭＳ Ｐゴシック" charset="0"/>
              </a:rPr>
              <a:t>Bank</a:t>
            </a:r>
            <a:r>
              <a:rPr lang="pt-PT" sz="1200" b="0" i="1" dirty="0">
                <a:solidFill>
                  <a:schemeClr val="tx1"/>
                </a:solidFill>
                <a:latin typeface="+mn-lt"/>
                <a:ea typeface="ＭＳ Ｐゴシック" charset="0"/>
                <a:cs typeface="ＭＳ Ｐゴシック" charset="0"/>
              </a:rPr>
              <a:t> </a:t>
            </a:r>
            <a:r>
              <a:rPr lang="pt-PT" sz="1200" b="0" i="1" dirty="0" err="1">
                <a:solidFill>
                  <a:schemeClr val="tx1"/>
                </a:solidFill>
                <a:latin typeface="+mn-lt"/>
                <a:ea typeface="ＭＳ Ｐゴシック" charset="0"/>
                <a:cs typeface="ＭＳ Ｐゴシック" charset="0"/>
              </a:rPr>
              <a:t>of</a:t>
            </a:r>
            <a:r>
              <a:rPr lang="pt-PT" sz="1200" b="0" i="1" dirty="0">
                <a:solidFill>
                  <a:schemeClr val="tx1"/>
                </a:solidFill>
                <a:latin typeface="+mn-lt"/>
                <a:ea typeface="ＭＳ Ｐゴシック" charset="0"/>
                <a:cs typeface="ＭＳ Ｐゴシック" charset="0"/>
              </a:rPr>
              <a:t> </a:t>
            </a:r>
            <a:r>
              <a:rPr lang="pt-PT" sz="1200" b="0" i="1" dirty="0" err="1">
                <a:solidFill>
                  <a:schemeClr val="tx1"/>
                </a:solidFill>
                <a:latin typeface="+mn-lt"/>
                <a:ea typeface="ＭＳ Ｐゴシック" charset="0"/>
                <a:cs typeface="ＭＳ Ｐゴシック" charset="0"/>
              </a:rPr>
              <a:t>America</a:t>
            </a:r>
            <a:r>
              <a:rPr lang="pt-PT" sz="1200" b="0" i="0" dirty="0">
                <a:solidFill>
                  <a:schemeClr val="tx1"/>
                </a:solidFill>
                <a:latin typeface="+mn-lt"/>
                <a:ea typeface="ＭＳ Ｐゴシック" charset="0"/>
                <a:cs typeface="ＭＳ Ｐゴシック" charset="0"/>
              </a:rPr>
              <a:t>, não posso pesquisar no </a:t>
            </a:r>
            <a:r>
              <a:rPr lang="pt-PT" sz="1200" b="0" i="1" dirty="0">
                <a:solidFill>
                  <a:schemeClr val="tx1"/>
                </a:solidFill>
                <a:latin typeface="+mn-lt"/>
                <a:ea typeface="ＭＳ Ｐゴシック" charset="0"/>
                <a:cs typeface="ＭＳ Ｐゴシック" charset="0"/>
              </a:rPr>
              <a:t>Google</a:t>
            </a:r>
            <a:r>
              <a:rPr lang="pt-PT" sz="1200" b="0" i="0" dirty="0">
                <a:solidFill>
                  <a:schemeClr val="tx1"/>
                </a:solidFill>
                <a:latin typeface="+mn-lt"/>
                <a:ea typeface="ＭＳ Ｐゴシック" charset="0"/>
                <a:cs typeface="ＭＳ Ｐゴシック" charset="0"/>
              </a:rPr>
              <a:t> todas as páginas associadas a cada conta de cliente. Basta pensar em quantas páginas pode clicar na sua conta depois de iniciar sessão na Internet, da mesma forma que qualquer outra página Web, não são indexados para serem acedidos por todos no público em geral - entendeu?</a:t>
            </a:r>
          </a:p>
          <a:p>
            <a:r>
              <a:rPr lang="pt-PT" sz="1200" b="0" i="0" dirty="0">
                <a:solidFill>
                  <a:schemeClr val="tx1"/>
                </a:solidFill>
                <a:latin typeface="+mn-lt"/>
                <a:ea typeface="ＭＳ Ｐゴシック" charset="0"/>
                <a:cs typeface="ＭＳ Ｐゴシック" charset="0"/>
              </a:rPr>
              <a:t>Basta pensar em todos os registos arquivados armazenados em vários serviços de nuvem, vamos utilizar a </a:t>
            </a:r>
            <a:r>
              <a:rPr lang="pt-PT" sz="1200" b="0" i="1" dirty="0">
                <a:solidFill>
                  <a:schemeClr val="tx1"/>
                </a:solidFill>
                <a:latin typeface="+mn-lt"/>
                <a:ea typeface="ＭＳ Ｐゴシック" charset="0"/>
                <a:cs typeface="ＭＳ Ｐゴシック" charset="0"/>
              </a:rPr>
              <a:t>Microsoft</a:t>
            </a:r>
            <a:r>
              <a:rPr lang="pt-PT" sz="1200" b="0" i="0" dirty="0">
                <a:solidFill>
                  <a:schemeClr val="tx1"/>
                </a:solidFill>
                <a:latin typeface="+mn-lt"/>
                <a:ea typeface="ＭＳ Ｐゴシック" charset="0"/>
                <a:cs typeface="ＭＳ Ｐゴシック" charset="0"/>
              </a:rPr>
              <a:t> como exemplo. Todas as diferentes páginas contidas na nuvem existem na Internet e a </a:t>
            </a:r>
            <a:r>
              <a:rPr lang="pt-PT" sz="1200" b="0" i="1" dirty="0">
                <a:solidFill>
                  <a:schemeClr val="tx1"/>
                </a:solidFill>
                <a:latin typeface="+mn-lt"/>
                <a:ea typeface="ＭＳ Ｐゴシック" charset="0"/>
                <a:cs typeface="ＭＳ Ｐゴシック" charset="0"/>
              </a:rPr>
              <a:t>Microsoft</a:t>
            </a:r>
            <a:r>
              <a:rPr lang="pt-PT" sz="1200" b="0" i="0" dirty="0">
                <a:solidFill>
                  <a:schemeClr val="tx1"/>
                </a:solidFill>
                <a:latin typeface="+mn-lt"/>
                <a:ea typeface="ＭＳ Ｐゴシック" charset="0"/>
                <a:cs typeface="ＭＳ Ｐゴシック" charset="0"/>
              </a:rPr>
              <a:t> precisa de uma ligação à Internet para navegar nos seus ficheiros, mas todo o conteúdo da nuvem nunca será indexado pelos mecanismos de pesquisa ou aberto ao público por motivos óbvios.</a:t>
            </a:r>
          </a:p>
          <a:p>
            <a:r>
              <a:rPr lang="pt-PT" sz="1200" b="0" i="0" dirty="0">
                <a:solidFill>
                  <a:schemeClr val="tx1"/>
                </a:solidFill>
                <a:latin typeface="+mn-lt"/>
                <a:ea typeface="ＭＳ Ｐゴシック" charset="0"/>
                <a:cs typeface="ＭＳ Ｐゴシック" charset="0"/>
              </a:rPr>
              <a:t>Vamos utilizar outro exemplo para ajudá-lo a entender, basta pensar em quantas páginas diferentes existem na sua conta de e-mail pessoal. Cada uma dessas páginas existe em algum lugar na Internet, mas uma pessoa aleatória não pode pesquisar no </a:t>
            </a:r>
            <a:r>
              <a:rPr lang="pt-PT" sz="1200" b="0" i="1" dirty="0">
                <a:solidFill>
                  <a:schemeClr val="tx1"/>
                </a:solidFill>
                <a:latin typeface="+mn-lt"/>
                <a:ea typeface="ＭＳ Ｐゴシック" charset="0"/>
                <a:cs typeface="ＭＳ Ｐゴシック" charset="0"/>
              </a:rPr>
              <a:t>Google</a:t>
            </a:r>
            <a:r>
              <a:rPr lang="pt-PT" sz="1200" b="0" i="0" dirty="0">
                <a:solidFill>
                  <a:schemeClr val="tx1"/>
                </a:solidFill>
                <a:latin typeface="+mn-lt"/>
                <a:ea typeface="ＭＳ Ｐゴシック" charset="0"/>
                <a:cs typeface="ＭＳ Ｐゴシック" charset="0"/>
              </a:rPr>
              <a:t> para encontrar todos os </a:t>
            </a:r>
            <a:r>
              <a:rPr lang="pt-PT" sz="1200" b="0" i="0" dirty="0" err="1">
                <a:solidFill>
                  <a:schemeClr val="tx1"/>
                </a:solidFill>
                <a:latin typeface="+mn-lt"/>
                <a:ea typeface="ＭＳ Ｐゴシック" charset="0"/>
                <a:cs typeface="ＭＳ Ｐゴシック" charset="0"/>
              </a:rPr>
              <a:t>URLs</a:t>
            </a:r>
            <a:r>
              <a:rPr lang="pt-PT" sz="1200" b="0" i="0" dirty="0">
                <a:solidFill>
                  <a:schemeClr val="tx1"/>
                </a:solidFill>
                <a:latin typeface="+mn-lt"/>
                <a:ea typeface="ＭＳ Ｐゴシック" charset="0"/>
                <a:cs typeface="ＭＳ Ｐゴシック" charset="0"/>
              </a:rPr>
              <a:t> ou conteúdos associados à(s) conta(s) de</a:t>
            </a:r>
            <a:r>
              <a:rPr lang="pt-PT" sz="1200" b="0" i="1" dirty="0">
                <a:solidFill>
                  <a:schemeClr val="tx1"/>
                </a:solidFill>
                <a:latin typeface="+mn-lt"/>
                <a:ea typeface="ＭＳ Ｐゴシック" charset="0"/>
                <a:cs typeface="ＭＳ Ｐゴシック" charset="0"/>
              </a:rPr>
              <a:t> </a:t>
            </a:r>
            <a:r>
              <a:rPr lang="pt-PT" sz="1200" b="0" i="1" dirty="0" err="1">
                <a:solidFill>
                  <a:schemeClr val="tx1"/>
                </a:solidFill>
                <a:latin typeface="+mn-lt"/>
                <a:ea typeface="ＭＳ Ｐゴシック" charset="0"/>
                <a:cs typeface="ＭＳ Ｐゴシック" charset="0"/>
              </a:rPr>
              <a:t>gmail</a:t>
            </a:r>
            <a:r>
              <a:rPr lang="pt-PT" sz="1200" b="0" i="1" dirty="0">
                <a:solidFill>
                  <a:schemeClr val="tx1"/>
                </a:solidFill>
                <a:latin typeface="+mn-lt"/>
                <a:ea typeface="ＭＳ Ｐゴシック" charset="0"/>
                <a:cs typeface="ＭＳ Ｐゴシック" charset="0"/>
              </a:rPr>
              <a:t> de </a:t>
            </a:r>
            <a:r>
              <a:rPr lang="pt-PT" sz="1200" b="0" i="0" dirty="0">
                <a:solidFill>
                  <a:schemeClr val="tx1"/>
                </a:solidFill>
                <a:latin typeface="+mn-lt"/>
                <a:ea typeface="ＭＳ Ｐゴシック" charset="0"/>
                <a:cs typeface="ＭＳ Ｐゴシック" charset="0"/>
              </a:rPr>
              <a:t>todos os outros.</a:t>
            </a:r>
          </a:p>
          <a:p>
            <a:r>
              <a:rPr lang="pt-PT" sz="1200" b="0" i="0" dirty="0">
                <a:solidFill>
                  <a:schemeClr val="tx1"/>
                </a:solidFill>
                <a:latin typeface="+mn-lt"/>
                <a:ea typeface="ＭＳ Ｐゴシック" charset="0"/>
                <a:cs typeface="ＭＳ Ｐゴシック" charset="0"/>
              </a:rPr>
              <a:t>Fora dos ficheiros e registos como os descritos acima, outros exemplos de páginas encontradas na </a:t>
            </a:r>
            <a:r>
              <a:rPr lang="pt-PT" sz="1200" b="0" i="0" dirty="0" err="1">
                <a:solidFill>
                  <a:schemeClr val="tx1"/>
                </a:solidFill>
                <a:latin typeface="+mn-lt"/>
                <a:ea typeface="ＭＳ Ｐゴシック" charset="0"/>
                <a:cs typeface="ＭＳ Ｐゴシック" charset="0"/>
              </a:rPr>
              <a:t>Deep</a:t>
            </a:r>
            <a:r>
              <a:rPr lang="pt-PT" sz="1200" b="0" i="0" dirty="0">
                <a:solidFill>
                  <a:schemeClr val="tx1"/>
                </a:solidFill>
                <a:latin typeface="+mn-lt"/>
                <a:ea typeface="ＭＳ Ｐゴシック" charset="0"/>
                <a:cs typeface="ＭＳ Ｐゴシック" charset="0"/>
              </a:rPr>
              <a:t> Web incluem sites que requerem um certo tipo de software para aceder - como o Navegador Tor. Acredite ou não, há uma tonelada de páginas Web hospedadas na </a:t>
            </a:r>
            <a:r>
              <a:rPr lang="pt-PT" sz="1200" b="0" i="0" dirty="0" err="1">
                <a:solidFill>
                  <a:schemeClr val="tx1"/>
                </a:solidFill>
                <a:latin typeface="+mn-lt"/>
                <a:ea typeface="ＭＳ Ｐゴシック" charset="0"/>
                <a:cs typeface="ＭＳ Ｐゴシック" charset="0"/>
              </a:rPr>
              <a:t>Deep</a:t>
            </a:r>
            <a:r>
              <a:rPr lang="pt-PT" sz="1200" b="0" i="0" dirty="0">
                <a:solidFill>
                  <a:schemeClr val="tx1"/>
                </a:solidFill>
                <a:latin typeface="+mn-lt"/>
                <a:ea typeface="ＭＳ Ｐゴシック" charset="0"/>
                <a:cs typeface="ＭＳ Ｐゴシック" charset="0"/>
              </a:rPr>
              <a:t> Web por meio de vários canais de software, seja o Tor, o I2P ou o </a:t>
            </a:r>
            <a:r>
              <a:rPr lang="pt-PT" sz="1200" b="0" i="0" dirty="0" err="1">
                <a:solidFill>
                  <a:schemeClr val="tx1"/>
                </a:solidFill>
                <a:latin typeface="+mn-lt"/>
                <a:ea typeface="ＭＳ Ｐゴシック" charset="0"/>
                <a:cs typeface="ＭＳ Ｐゴシック" charset="0"/>
              </a:rPr>
              <a:t>Freenet</a:t>
            </a:r>
            <a:r>
              <a:rPr lang="pt-PT" sz="1200" b="0" i="0" dirty="0">
                <a:solidFill>
                  <a:schemeClr val="tx1"/>
                </a:solidFill>
                <a:latin typeface="+mn-lt"/>
                <a:ea typeface="ＭＳ Ｐゴシック" charset="0"/>
                <a:cs typeface="ＭＳ Ｐゴシック" charset="0"/>
              </a:rPr>
              <a:t> - nem todos são ilegais ou tabu. Existem diferentes maneiras de encontrar sites específicos do Tor, mas não vou entrar nessa questão aqui.</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55</a:t>
            </a:fld>
            <a:endParaRPr lang="en-US"/>
          </a:p>
        </p:txBody>
      </p:sp>
    </p:spTree>
    <p:extLst>
      <p:ext uri="{BB962C8B-B14F-4D97-AF65-F5344CB8AC3E}">
        <p14:creationId xmlns:p14="http://schemas.microsoft.com/office/powerpoint/2010/main" val="3438628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pt-PT" sz="1200" b="0" i="0" cap="all">
                <a:solidFill>
                  <a:schemeClr val="tx1"/>
                </a:solidFill>
                <a:latin typeface="+mn-lt"/>
                <a:ea typeface="ＭＳ Ｐゴシック" charset="0"/>
                <a:cs typeface="ＭＳ Ｐゴシック" charset="0"/>
              </a:rPr>
              <a:t>DARKNET</a:t>
            </a:r>
          </a:p>
          <a:p>
            <a:r>
              <a:rPr lang="pt-PT" sz="1200" b="0" i="0">
                <a:solidFill>
                  <a:schemeClr val="tx1"/>
                </a:solidFill>
                <a:latin typeface="+mn-lt"/>
                <a:ea typeface="ＭＳ Ｐゴシック" charset="0"/>
                <a:cs typeface="ＭＳ Ｐゴシック" charset="0"/>
              </a:rPr>
              <a:t>Já se perguntou o que James Bond está a fazer no seu computador com todas aquelas páginas estranhas de espião que vê nos filmes? Ele está na DarkNet!</a:t>
            </a:r>
          </a:p>
          <a:p>
            <a:endParaRPr lang="en-US" sz="1200" b="0" i="0" kern="1200" dirty="0">
              <a:solidFill>
                <a:schemeClr val="tx1"/>
              </a:solidFill>
              <a:effectLst/>
              <a:latin typeface="+mn-lt"/>
              <a:ea typeface="ＭＳ Ｐゴシック" charset="0"/>
              <a:cs typeface="ＭＳ Ｐゴシック" charset="0"/>
            </a:endParaRPr>
          </a:p>
          <a:p>
            <a:r>
              <a:rPr lang="pt-PT" sz="1200" b="0" i="0">
                <a:solidFill>
                  <a:schemeClr val="tx1"/>
                </a:solidFill>
                <a:latin typeface="+mn-lt"/>
                <a:ea typeface="ＭＳ Ｐゴシック" charset="0"/>
                <a:cs typeface="ＭＳ Ｐゴシック" charset="0"/>
              </a:rPr>
              <a:t>A DarkNet consiste em páginas Web que foram intencionalmente configuradas para se esconderem no site simples, enquanto existem na Internet. Isto significa simplesmente que o endereço de URL dessas páginas Web foi encriptado com uma sequência aleatória de letras e números. Esta é uma estratégia frequentemente empregada para criar palavras-passe que não podem ser hackeadas, mas os utilizadores da DarkNet fazem isso para encriptar ou ocultar o endereço de URL para aceder às suas páginas Web.</a:t>
            </a:r>
          </a:p>
          <a:p>
            <a:r>
              <a:rPr lang="pt-PT" sz="1200" b="0" i="0">
                <a:solidFill>
                  <a:schemeClr val="tx1"/>
                </a:solidFill>
                <a:latin typeface="+mn-lt"/>
                <a:ea typeface="ＭＳ Ｐゴシック" charset="0"/>
                <a:cs typeface="ＭＳ Ｐゴシック" charset="0"/>
              </a:rPr>
              <a:t>Não apenas o Uniform Resource Location (Localizador Uniforme de Recursos - URL) é encriptado/aleatório, mas também irá precisar de um certo tipo de software, como o Tor para aceder. Mesmo que tenha tudo isso, para obter acesso ao conteúdo da própria página Web, é mais do que provável que precise de inserir uma palavra-passe ou credenciais primeiro. Isto torna as páginas da DarkNet virtualmente impossíveis de deparar, encontrar ou entrar por acidente. Basicamente, se não recebeu o URL específico de uma página Web da DarkNet e a palavra-passe para ela de alguém que já tenha acesso, nunca poderá utilizar - teoricamente.</a:t>
            </a:r>
          </a:p>
          <a:p>
            <a:r>
              <a:rPr lang="pt-PT" sz="1200" b="0" i="0">
                <a:solidFill>
                  <a:schemeClr val="tx1"/>
                </a:solidFill>
                <a:latin typeface="+mn-lt"/>
                <a:ea typeface="ＭＳ Ｐゴシック" charset="0"/>
                <a:cs typeface="ＭＳ Ｐゴシック" charset="0"/>
              </a:rPr>
              <a:t>É importante notar que, enquanto a grande maioria das páginas da DarkNet são hospedadas para atividades ilegais, algumas delas são hospedadas por razões legítimas. Por exemplo, se quiser divulgar algo para uma publicação como </a:t>
            </a:r>
            <a:r>
              <a:rPr lang="pt-PT" sz="1200" b="0" i="1">
                <a:solidFill>
                  <a:schemeClr val="tx1"/>
                </a:solidFill>
                <a:latin typeface="+mn-lt"/>
                <a:ea typeface="ＭＳ Ｐゴシック" charset="0"/>
                <a:cs typeface="ＭＳ Ｐゴシック" charset="0"/>
              </a:rPr>
              <a:t>The Intercept</a:t>
            </a:r>
            <a:r>
              <a:rPr lang="pt-PT" sz="1200" b="0" i="0">
                <a:solidFill>
                  <a:schemeClr val="tx1"/>
                </a:solidFill>
                <a:latin typeface="+mn-lt"/>
                <a:ea typeface="ＭＳ Ｐゴシック" charset="0"/>
                <a:cs typeface="ＭＳ Ｐゴシック" charset="0"/>
              </a:rPr>
              <a:t> ou </a:t>
            </a:r>
            <a:r>
              <a:rPr lang="pt-PT" sz="1200" b="0" i="1">
                <a:solidFill>
                  <a:schemeClr val="tx1"/>
                </a:solidFill>
                <a:latin typeface="+mn-lt"/>
                <a:ea typeface="ＭＳ Ｐゴシック" charset="0"/>
                <a:cs typeface="ＭＳ Ｐゴシック" charset="0"/>
              </a:rPr>
              <a:t>Wikileaks</a:t>
            </a:r>
            <a:r>
              <a:rPr lang="pt-PT" sz="1200" b="0" i="0">
                <a:solidFill>
                  <a:schemeClr val="tx1"/>
                </a:solidFill>
                <a:latin typeface="+mn-lt"/>
                <a:ea typeface="ＭＳ Ｐゴシック" charset="0"/>
                <a:cs typeface="ＭＳ Ｐゴシック" charset="0"/>
              </a:rPr>
              <a:t>, possuem páginas configuradas na DarkNet para tal. Outras páginas na DarkNet são criadas temporariamente por um pequeno grupo de pessoas para organizar eventos ou coordenar a comunicação para causas específicas que eles querem manter privadas, como protestos nacionais.</a:t>
            </a:r>
          </a:p>
          <a:p>
            <a:r>
              <a:rPr lang="pt-PT" sz="1200" b="0" i="0">
                <a:solidFill>
                  <a:schemeClr val="tx1"/>
                </a:solidFill>
                <a:latin typeface="+mn-lt"/>
                <a:ea typeface="ＭＳ Ｐゴシック" charset="0"/>
                <a:cs typeface="ＭＳ Ｐゴシック" charset="0"/>
              </a:rPr>
              <a:t>Mais importante ainda, a DarkNet foi inventada pela primeira vez por agências governamentais para atos de espionagem internacional e comunicações privadas entre agentes/operativos e escritórios - como James Bond e MI6.</a:t>
            </a:r>
          </a:p>
          <a:p>
            <a:r>
              <a:rPr lang="pt-PT" sz="1200" b="0" i="0">
                <a:solidFill>
                  <a:schemeClr val="tx1"/>
                </a:solidFill>
                <a:latin typeface="+mn-lt"/>
                <a:ea typeface="ＭＳ Ｐゴシック" charset="0"/>
                <a:cs typeface="ＭＳ Ｐゴシック" charset="0"/>
              </a:rPr>
              <a:t>Num sentido muito mais amplo, a DarkNet também pode considerar páginas Web em sistemas de gestão de conteúdo, como o </a:t>
            </a:r>
            <a:r>
              <a:rPr lang="pt-PT" sz="1200" b="0" i="1">
                <a:solidFill>
                  <a:schemeClr val="tx1"/>
                </a:solidFill>
                <a:latin typeface="+mn-lt"/>
                <a:ea typeface="ＭＳ Ｐゴシック" charset="0"/>
                <a:cs typeface="ＭＳ Ｐゴシック" charset="0"/>
              </a:rPr>
              <a:t>WordPress</a:t>
            </a:r>
            <a:r>
              <a:rPr lang="pt-PT" sz="1200" b="0" i="0">
                <a:solidFill>
                  <a:schemeClr val="tx1"/>
                </a:solidFill>
                <a:latin typeface="+mn-lt"/>
                <a:ea typeface="ＭＳ Ｐゴシック" charset="0"/>
                <a:cs typeface="ＭＳ Ｐゴシック" charset="0"/>
              </a:rPr>
              <a:t>. Por exemplo, o artigo que está a ler atualmente, mas como existia no passado. Agora que este artigo foi publicado, pode encontrá-lo em qualquer motor de pesquisa, mas enquanto eu estava a escrever como rascunho, embora tecnicamente existisse em algum lugar na Internet, ninguém jamais seria capaz de encontrá-lo. Um rascunho individual em qualquer página Web é impossível de procurar porque existe por trás da proteção por palavra-passe de um site e o URL específico necessário para acedê-lo, que é baseado no título desse artigo, que poderia, teoricamente, mudar qualquer número de vezes o que está a ser escrito.</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56</a:t>
            </a:fld>
            <a:endParaRPr lang="en-US"/>
          </a:p>
        </p:txBody>
      </p:sp>
    </p:spTree>
    <p:extLst>
      <p:ext uri="{BB962C8B-B14F-4D97-AF65-F5344CB8AC3E}">
        <p14:creationId xmlns:p14="http://schemas.microsoft.com/office/powerpoint/2010/main" val="2054478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pt-PT">
                <a:latin typeface="Verdana"/>
                <a:cs typeface="Verdana"/>
              </a:rPr>
              <a:t>TOR - The Onion Router - É um sistema de comunicação anónima na Internet</a:t>
            </a:r>
          </a:p>
          <a:p>
            <a:pPr>
              <a:lnSpc>
                <a:spcPct val="120000"/>
              </a:lnSpc>
              <a:spcBef>
                <a:spcPts val="600"/>
              </a:spcBef>
              <a:spcAft>
                <a:spcPts val="600"/>
              </a:spcAft>
            </a:pPr>
            <a:endParaRPr lang="en-US" dirty="0">
              <a:latin typeface="Verdana"/>
              <a:cs typeface="Verdana"/>
            </a:endParaRPr>
          </a:p>
          <a:p>
            <a:pPr>
              <a:lnSpc>
                <a:spcPct val="120000"/>
              </a:lnSpc>
            </a:pPr>
            <a:r>
              <a:rPr lang="pt-PT">
                <a:latin typeface="Verdana"/>
                <a:cs typeface="Verdana"/>
              </a:rPr>
              <a:t>Criado em meados dos anos 90 </a:t>
            </a:r>
            <a:r>
              <a:rPr lang="pt-PT" baseline="0">
                <a:latin typeface="Verdana"/>
                <a:cs typeface="Verdana"/>
              </a:rPr>
              <a:t>para</a:t>
            </a:r>
            <a:r>
              <a:rPr lang="pt-PT">
                <a:latin typeface="Verdana"/>
                <a:cs typeface="Verdana"/>
              </a:rPr>
              <a:t> uso militar, tem sido utilizado com o tempo como</a:t>
            </a:r>
          </a:p>
          <a:p>
            <a:pPr marL="628650" lvl="1" indent="-171450">
              <a:lnSpc>
                <a:spcPct val="120000"/>
              </a:lnSpc>
              <a:buFont typeface="Arial" panose="020B0604020202020204" pitchFamily="34" charset="0"/>
              <a:buChar char="•"/>
            </a:pPr>
            <a:r>
              <a:rPr lang="pt-PT">
                <a:latin typeface="Verdana"/>
                <a:cs typeface="Verdana"/>
              </a:rPr>
              <a:t>Uma forma de contornar a censura</a:t>
            </a:r>
          </a:p>
          <a:p>
            <a:pPr marL="628650" lvl="1" indent="-171450">
              <a:lnSpc>
                <a:spcPct val="120000"/>
              </a:lnSpc>
              <a:buFont typeface="Arial" panose="020B0604020202020204" pitchFamily="34" charset="0"/>
              <a:buChar char="•"/>
            </a:pPr>
            <a:r>
              <a:rPr lang="pt-PT">
                <a:latin typeface="Verdana"/>
                <a:cs typeface="Verdana"/>
              </a:rPr>
              <a:t>Adequado para reunir relatórios anónimos/dados/informações por jornalistas</a:t>
            </a:r>
          </a:p>
          <a:p>
            <a:pPr marL="628650" lvl="1" indent="-171450">
              <a:lnSpc>
                <a:spcPct val="120000"/>
              </a:lnSpc>
              <a:buFont typeface="Arial" panose="020B0604020202020204" pitchFamily="34" charset="0"/>
              <a:buChar char="•"/>
            </a:pPr>
            <a:endParaRPr lang="en-US" dirty="0">
              <a:latin typeface="Verdana"/>
              <a:cs typeface="Verdana"/>
            </a:endParaRPr>
          </a:p>
          <a:p>
            <a:pPr>
              <a:lnSpc>
                <a:spcPct val="120000"/>
              </a:lnSpc>
            </a:pPr>
            <a:r>
              <a:rPr lang="pt-PT">
                <a:latin typeface="Verdana"/>
                <a:cs typeface="Verdana"/>
              </a:rPr>
              <a:t>A encriptação de tráfego torna-o resistente à escuta eletrónica e análise de tráfego</a:t>
            </a:r>
          </a:p>
          <a:p>
            <a:endParaRPr lang="en-US" dirty="0"/>
          </a:p>
          <a:p>
            <a:r>
              <a:rPr lang="pt-PT"/>
              <a:t>É necessário um navegador específico (o navegador TOR) para aceder a sites nas Darknets, que não podem ser acedidos através de navegadores comuns </a:t>
            </a:r>
            <a:r>
              <a:rPr lang="pt-PT" baseline="0"/>
              <a:t>como Firefox, Explorer, Chrome, Opera, etc.</a:t>
            </a:r>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15940410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pt-PT"/>
              <a:t>Deve-se explicar o mecanismo de dissociação efetuado pelo relé intermediário e o fato de que as informações passam por uma série de etapas consecutivas de encriptação, de modo a que o endereço da fonte não seja </a:t>
            </a:r>
            <a:r>
              <a:rPr lang="pt-PT" baseline="0"/>
              <a:t>detetável no destino.</a:t>
            </a:r>
          </a:p>
        </p:txBody>
      </p:sp>
      <p:sp>
        <p:nvSpPr>
          <p:cNvPr id="4" name="Foliennummernplatzhalter 3"/>
          <p:cNvSpPr>
            <a:spLocks noGrp="1"/>
          </p:cNvSpPr>
          <p:nvPr>
            <p:ph type="sldNum" sz="quarter" idx="10"/>
          </p:nvPr>
        </p:nvSpPr>
        <p:spPr/>
        <p:txBody>
          <a:bodyPr/>
          <a:lstStyle/>
          <a:p>
            <a:fld id="{B2221978-7AB2-D644-A1FF-AF545A1745C1}" type="slidenum">
              <a:rPr lang="en-US" smtClean="0"/>
              <a:pPr/>
              <a:t>58</a:t>
            </a:fld>
            <a:endParaRPr lang="en-US"/>
          </a:p>
        </p:txBody>
      </p:sp>
    </p:spTree>
    <p:extLst>
      <p:ext uri="{BB962C8B-B14F-4D97-AF65-F5344CB8AC3E}">
        <p14:creationId xmlns:p14="http://schemas.microsoft.com/office/powerpoint/2010/main" val="15401775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59</a:t>
            </a:fld>
            <a:endParaRPr lang="en-US"/>
          </a:p>
        </p:txBody>
      </p:sp>
    </p:spTree>
    <p:extLst>
      <p:ext uri="{BB962C8B-B14F-4D97-AF65-F5344CB8AC3E}">
        <p14:creationId xmlns:p14="http://schemas.microsoft.com/office/powerpoint/2010/main" val="2307742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pt-PT" sz="1200">
                <a:solidFill>
                  <a:schemeClr val="tx1"/>
                </a:solidFill>
                <a:latin typeface="+mn-lt"/>
                <a:ea typeface="ＭＳ Ｐゴシック" charset="0"/>
                <a:cs typeface="ＭＳ Ｐゴシック" charset="0"/>
              </a:rPr>
              <a:t>Quando o AlphaBay foi desativado, os criminosos que utilizavam o site da darknet para comprar ou vender armas, drogas e malware reuniram-se num site rival, o Hansa Market. </a:t>
            </a:r>
            <a:r>
              <a:rPr lang="pt-PT" sz="1200" u="sng">
                <a:solidFill>
                  <a:schemeClr val="tx1"/>
                </a:solidFill>
                <a:latin typeface="+mn-lt"/>
                <a:ea typeface="ＭＳ Ｐゴシック" charset="0"/>
                <a:cs typeface="ＭＳ Ｐゴシック" charset="0"/>
              </a:rPr>
              <a:t>Obviamente</a:t>
            </a:r>
            <a:r>
              <a:rPr lang="pt-PT" sz="1200">
                <a:solidFill>
                  <a:schemeClr val="tx1"/>
                </a:solidFill>
                <a:latin typeface="+mn-lt"/>
                <a:ea typeface="ＭＳ Ｐゴシック" charset="0"/>
                <a:cs typeface="ＭＳ Ｐゴシック" charset="0"/>
              </a:rPr>
              <a:t> isso acabou por ser uma má jogada.</a:t>
            </a:r>
          </a:p>
          <a:p>
            <a:pPr fontAlgn="t"/>
            <a:r>
              <a:rPr lang="pt-PT" sz="1200" i="1">
                <a:solidFill>
                  <a:schemeClr val="tx1"/>
                </a:solidFill>
                <a:latin typeface="+mn-lt"/>
                <a:ea typeface="ＭＳ Ｐゴシック" charset="0"/>
                <a:cs typeface="ＭＳ Ｐゴシック" charset="0"/>
              </a:rPr>
              <a:t>Por</a:t>
            </a:r>
            <a:r>
              <a:rPr lang="pt-PT" sz="1200">
                <a:solidFill>
                  <a:schemeClr val="tx1"/>
                </a:solidFill>
                <a:latin typeface="+mn-lt"/>
                <a:ea typeface="ＭＳ Ｐゴシック" charset="0"/>
                <a:cs typeface="ＭＳ Ｐゴシック" charset="0"/>
              </a:rPr>
              <a:t> </a:t>
            </a:r>
            <a:r>
              <a:rPr lang="pt-PT" sz="1200" cap="all">
                <a:solidFill>
                  <a:schemeClr val="tx1"/>
                </a:solidFill>
                <a:latin typeface="+mn-lt"/>
                <a:ea typeface="ＭＳ Ｐゴシック" charset="0"/>
                <a:cs typeface="ＭＳ Ｐゴシック" charset="0"/>
              </a:rPr>
              <a:t>CAMERON COLQUHOUN</a:t>
            </a:r>
          </a:p>
          <a:p>
            <a:r>
              <a:rPr lang="pt-PT" sz="1200">
                <a:solidFill>
                  <a:schemeClr val="tx1"/>
                </a:solidFill>
                <a:latin typeface="+mn-lt"/>
                <a:ea typeface="ＭＳ Ｐゴシック" charset="0"/>
                <a:cs typeface="ＭＳ Ｐゴシック" charset="0"/>
              </a:rPr>
              <a:t>Autoridades de sete países e da Europol assumiram o controlo do Mercado Hansa em 20 de junho, deixando-o online como uma armadilha para capturar os fornecedores da AlphaBay e os seus clientes depois do site ter sido desativado no dia 4 de julho.</a:t>
            </a:r>
          </a:p>
          <a:p>
            <a:r>
              <a:rPr lang="pt-PT" sz="1200">
                <a:solidFill>
                  <a:schemeClr val="tx1"/>
                </a:solidFill>
                <a:latin typeface="+mn-lt"/>
                <a:ea typeface="ＭＳ Ｐゴシック" charset="0"/>
                <a:cs typeface="ＭＳ Ｐゴシック" charset="0"/>
              </a:rPr>
              <a:t>Rob Wainwright, diretor da Europol, disse que as autoridades holandesas deixaram o Hansa durante algumas semanas para "varrer" todos os novos utilizadores que mudaram para o site depois do AlphaBay ter sido colocado offline.</a:t>
            </a:r>
          </a:p>
          <a:p>
            <a:r>
              <a:rPr lang="pt-PT" sz="1200">
                <a:solidFill>
                  <a:schemeClr val="tx1"/>
                </a:solidFill>
                <a:latin typeface="+mn-lt"/>
                <a:ea typeface="ＭＳ Ｐゴシック" charset="0"/>
                <a:cs typeface="ＭＳ Ｐゴシック" charset="0"/>
              </a:rPr>
              <a:t>"Eles reuniram-se em massa. Registámos um aumento de oito vezes no número de utilizadores do Hansa imediatamente após a remoção do AlphaBay", disse ele em </a:t>
            </a:r>
            <a:r>
              <a:rPr lang="pt-PT" sz="1200">
                <a:solidFill>
                  <a:schemeClr val="tx1"/>
                </a:solidFill>
                <a:latin typeface="+mn-lt"/>
                <a:ea typeface="ＭＳ Ｐゴシック" charset="0"/>
                <a:cs typeface="ＭＳ Ｐゴシック" charset="0"/>
                <a:hlinkClick r:id="rId3"/>
              </a:rPr>
              <a:t>conferência de imprensa</a:t>
            </a:r>
            <a:r>
              <a:rPr lang="pt-PT" sz="1200">
                <a:solidFill>
                  <a:schemeClr val="tx1"/>
                </a:solidFill>
                <a:latin typeface="+mn-lt"/>
                <a:ea typeface="ＭＳ Ｐゴシック" charset="0"/>
                <a:cs typeface="ＭＳ Ｐゴシック" charset="0"/>
              </a:rPr>
              <a:t>, acrescentando que nomes de utilizadores e palavras-passe de compradores e vendedores foram recolhidos para uma investigação mais aprofundada.</a:t>
            </a:r>
          </a:p>
          <a:p>
            <a:r>
              <a:rPr lang="pt-PT" sz="1200">
                <a:solidFill>
                  <a:schemeClr val="tx1"/>
                </a:solidFill>
                <a:latin typeface="+mn-lt"/>
                <a:ea typeface="ＭＳ Ｐゴシック" charset="0"/>
                <a:cs typeface="ＭＳ Ｐゴシック" charset="0"/>
              </a:rPr>
              <a:t>Polícia dos EUA e dos Países Baixos referiram que foram feitas várias detenções de pessoas e servidores. Alexandre Cazes, fundador da AlphaBay, já tinha sido preso e foi encontrado morto numa prisão tailandesa em 12 de julho, após um aparente suicídio.</a:t>
            </a:r>
          </a:p>
          <a:p>
            <a:r>
              <a:rPr lang="pt-PT" sz="1200">
                <a:solidFill>
                  <a:schemeClr val="tx1"/>
                </a:solidFill>
                <a:latin typeface="+mn-lt"/>
                <a:ea typeface="ＭＳ Ｐゴシック" charset="0"/>
                <a:cs typeface="ＭＳ Ｐゴシック" charset="0"/>
              </a:rPr>
              <a:t>As estatísticas reveladas pelas autoridades mostraram a escala da atividade da AlphaBay: era dez vezes o tamanho da </a:t>
            </a:r>
            <a:r>
              <a:rPr lang="pt-PT" sz="1200">
                <a:solidFill>
                  <a:schemeClr val="tx1"/>
                </a:solidFill>
                <a:latin typeface="+mn-lt"/>
                <a:ea typeface="ＭＳ Ｐゴシック" charset="0"/>
                <a:cs typeface="ＭＳ Ｐゴシック" charset="0"/>
                <a:hlinkClick r:id="rId4"/>
              </a:rPr>
              <a:t>"Rota da Seda"</a:t>
            </a:r>
            <a:r>
              <a:rPr lang="pt-PT" sz="1200">
                <a:solidFill>
                  <a:schemeClr val="tx1"/>
                </a:solidFill>
                <a:latin typeface="+mn-lt"/>
                <a:ea typeface="ＭＳ Ｐゴシック" charset="0"/>
                <a:cs typeface="ＭＳ Ｐゴシック" charset="0"/>
              </a:rPr>
              <a:t>, com 40.000 fornecedores, 200.000 clientes e 1 mil milhão de dólares em transações, desde 2014. Houve vários americanos conhecidos por terem morrido de overdose de drogas compradas através do site, incluindo um menino de 13 anos de idade.</a:t>
            </a:r>
          </a:p>
          <a:p>
            <a:r>
              <a:rPr lang="pt-PT" sz="1200" b="0" i="0">
                <a:solidFill>
                  <a:schemeClr val="tx1"/>
                </a:solidFill>
                <a:latin typeface="+mn-lt"/>
                <a:ea typeface="ＭＳ Ｐゴシック" charset="0"/>
                <a:cs typeface="ＭＳ Ｐゴシック" charset="0"/>
              </a:rPr>
              <a:t>As autoridades americanas trabalharam com a polícia na Tailândia, Holanda, Lituânia, Canadá, Reino Unido e França, além da Europol.</a:t>
            </a:r>
          </a:p>
          <a:p>
            <a:r>
              <a:rPr lang="pt-PT" sz="1200" b="0" i="0">
                <a:solidFill>
                  <a:schemeClr val="tx1"/>
                </a:solidFill>
                <a:latin typeface="+mn-lt"/>
                <a:ea typeface="ＭＳ Ｐゴシック" charset="0"/>
                <a:cs typeface="ＭＳ Ｐゴシック" charset="0"/>
              </a:rPr>
              <a:t>As autoridades reunidas elogiaram a sua capacidade de trabalhar em conjunto contra o crime online - e a capacidade dos investigadores de identificarem aqueles que utilizam a rede Tor. "As pessoas que utilizam estes acreditam que serão anónimos, mas este caso demonstra que nem sempre é verdade", disse Rosenstein.</a:t>
            </a:r>
          </a:p>
          <a:p>
            <a:r>
              <a:rPr lang="pt-PT" sz="1200" b="0" i="0">
                <a:solidFill>
                  <a:schemeClr val="tx1"/>
                </a:solidFill>
                <a:latin typeface="+mn-lt"/>
                <a:ea typeface="ＭＳ Ｐゴシック" charset="0"/>
                <a:cs typeface="ＭＳ Ｐゴシック" charset="0"/>
              </a:rPr>
              <a:t>Admitindo que outros sites provavelmente irão aparecer para preencher os vazios deixados pelo AlphaBay e pelo Hansa Market, o diretor em funções do FBI, Andrew McCabe, disse que essa é a natureza do trabalho criminoso. "Sabemos que remover os principais criminosos da infraestrutura não é uma solução a longo prazo", referiu. "Há sempre um novo jogador à espera de passar para o cargo de outro." Mas refere que esta operação em particular tem um peso significativo para fazer com que as organizações criminosas por trás desses sites "desmoronem".</a:t>
            </a:r>
          </a:p>
          <a:p>
            <a:r>
              <a:rPr lang="pt-PT" sz="1200">
                <a:solidFill>
                  <a:schemeClr val="tx1"/>
                </a:solidFill>
                <a:latin typeface="+mn-lt"/>
                <a:ea typeface="+mn-ea"/>
                <a:cs typeface="+mn-cs"/>
              </a:rPr>
              <a:t>Ao encerrar dois dos três maiores criminosos dos mercados da Darknet, um elemento importante da infraestrutura da</a:t>
            </a:r>
            <a:r>
              <a:rPr lang="pt-PT" sz="1200" baseline="0">
                <a:solidFill>
                  <a:schemeClr val="tx1"/>
                </a:solidFill>
                <a:latin typeface="+mn-lt"/>
                <a:ea typeface="+mn-ea"/>
                <a:cs typeface="+mn-cs"/>
              </a:rPr>
              <a:t> </a:t>
            </a:r>
            <a:r>
              <a:rPr lang="pt-PT" sz="1200">
                <a:solidFill>
                  <a:schemeClr val="tx1"/>
                </a:solidFill>
                <a:latin typeface="+mn-lt"/>
                <a:ea typeface="+mn-ea"/>
                <a:cs typeface="+mn-cs"/>
              </a:rPr>
              <a:t>economia criminosa subterrânea foi colocada offline. Isto</a:t>
            </a:r>
            <a:r>
              <a:rPr lang="pt-PT" sz="1200" baseline="0">
                <a:solidFill>
                  <a:schemeClr val="tx1"/>
                </a:solidFill>
                <a:latin typeface="+mn-lt"/>
                <a:ea typeface="+mn-ea"/>
                <a:cs typeface="+mn-cs"/>
              </a:rPr>
              <a:t> </a:t>
            </a:r>
            <a:r>
              <a:rPr lang="pt-PT" sz="1200">
                <a:solidFill>
                  <a:schemeClr val="tx1"/>
                </a:solidFill>
                <a:latin typeface="+mn-lt"/>
                <a:ea typeface="+mn-ea"/>
                <a:cs typeface="+mn-cs"/>
              </a:rPr>
              <a:t>perturbou gravemente as empresas criminosas em todo o</a:t>
            </a:r>
            <a:r>
              <a:rPr lang="pt-PT" sz="1200" baseline="0">
                <a:solidFill>
                  <a:schemeClr val="tx1"/>
                </a:solidFill>
                <a:latin typeface="+mn-lt"/>
                <a:ea typeface="+mn-ea"/>
                <a:cs typeface="+mn-cs"/>
              </a:rPr>
              <a:t> </a:t>
            </a:r>
            <a:r>
              <a:rPr lang="pt-PT" sz="1200">
                <a:solidFill>
                  <a:schemeClr val="tx1"/>
                </a:solidFill>
                <a:latin typeface="+mn-lt"/>
                <a:ea typeface="+mn-ea"/>
                <a:cs typeface="+mn-cs"/>
              </a:rPr>
              <a:t>mundo,</a:t>
            </a:r>
            <a:r>
              <a:rPr lang="pt-PT" sz="1200" baseline="0">
                <a:solidFill>
                  <a:schemeClr val="tx1"/>
                </a:solidFill>
                <a:latin typeface="+mn-lt"/>
                <a:ea typeface="+mn-ea"/>
                <a:cs typeface="+mn-cs"/>
              </a:rPr>
              <a:t> </a:t>
            </a:r>
            <a:r>
              <a:rPr lang="pt-PT" sz="1200">
                <a:solidFill>
                  <a:schemeClr val="tx1"/>
                </a:solidFill>
                <a:latin typeface="+mn-lt"/>
                <a:ea typeface="+mn-ea"/>
                <a:cs typeface="+mn-cs"/>
              </a:rPr>
              <a:t>levou à prisão de figuras importantes envolvidas em</a:t>
            </a:r>
            <a:r>
              <a:rPr lang="pt-PT" sz="1200" baseline="0">
                <a:solidFill>
                  <a:schemeClr val="tx1"/>
                </a:solidFill>
                <a:latin typeface="+mn-lt"/>
                <a:ea typeface="+mn-ea"/>
                <a:cs typeface="+mn-cs"/>
              </a:rPr>
              <a:t> </a:t>
            </a:r>
            <a:r>
              <a:rPr lang="pt-PT" sz="1200">
                <a:solidFill>
                  <a:schemeClr val="tx1"/>
                </a:solidFill>
                <a:latin typeface="+mn-lt"/>
                <a:ea typeface="+mn-ea"/>
                <a:cs typeface="+mn-cs"/>
              </a:rPr>
              <a:t>atividades criminosas e produziu grandes quantidades de informações</a:t>
            </a:r>
            <a:r>
              <a:rPr lang="pt-PT" sz="1200" baseline="0">
                <a:solidFill>
                  <a:schemeClr val="tx1"/>
                </a:solidFill>
                <a:latin typeface="+mn-lt"/>
                <a:ea typeface="+mn-ea"/>
                <a:cs typeface="+mn-cs"/>
              </a:rPr>
              <a:t> </a:t>
            </a:r>
            <a:r>
              <a:rPr lang="pt-PT" sz="1200">
                <a:solidFill>
                  <a:schemeClr val="tx1"/>
                </a:solidFill>
                <a:latin typeface="+mn-lt"/>
                <a:ea typeface="+mn-ea"/>
                <a:cs typeface="+mn-cs"/>
              </a:rPr>
              <a:t>que irão levar a novas investigações.</a:t>
            </a:r>
            <a:r>
              <a:rPr lang="pt-PT" sz="1200" baseline="0">
                <a:solidFill>
                  <a:schemeClr val="tx1"/>
                </a:solidFill>
                <a:latin typeface="+mn-lt"/>
                <a:ea typeface="+mn-ea"/>
                <a:cs typeface="+mn-cs"/>
              </a:rPr>
              <a:t> </a:t>
            </a:r>
            <a:r>
              <a:rPr lang="pt-PT" sz="1200">
                <a:solidFill>
                  <a:schemeClr val="tx1"/>
                </a:solidFill>
                <a:latin typeface="+mn-lt"/>
                <a:ea typeface="+mn-ea"/>
                <a:cs typeface="+mn-cs"/>
              </a:rPr>
              <a:t>Aproveitando os pontos fortes operacionais e técnicos</a:t>
            </a:r>
            <a:r>
              <a:rPr lang="pt-PT" sz="1200" baseline="0">
                <a:solidFill>
                  <a:schemeClr val="tx1"/>
                </a:solidFill>
                <a:latin typeface="+mn-lt"/>
                <a:ea typeface="+mn-ea"/>
                <a:cs typeface="+mn-cs"/>
              </a:rPr>
              <a:t> </a:t>
            </a:r>
            <a:r>
              <a:rPr lang="pt-PT" sz="1200">
                <a:solidFill>
                  <a:schemeClr val="tx1"/>
                </a:solidFill>
                <a:latin typeface="+mn-lt"/>
                <a:ea typeface="+mn-ea"/>
                <a:cs typeface="+mn-cs"/>
              </a:rPr>
              <a:t>combinados de múltiplas agências nos EUA e na Europa, a operação</a:t>
            </a:r>
            <a:r>
              <a:rPr lang="pt-PT" sz="1200" baseline="0">
                <a:solidFill>
                  <a:schemeClr val="tx1"/>
                </a:solidFill>
                <a:latin typeface="+mn-lt"/>
                <a:ea typeface="+mn-ea"/>
                <a:cs typeface="+mn-cs"/>
              </a:rPr>
              <a:t> </a:t>
            </a:r>
            <a:r>
              <a:rPr lang="pt-PT" sz="1200">
                <a:solidFill>
                  <a:schemeClr val="tx1"/>
                </a:solidFill>
                <a:latin typeface="+mn-lt"/>
                <a:ea typeface="+mn-ea"/>
                <a:cs typeface="+mn-cs"/>
              </a:rPr>
              <a:t>tem sido um sucesso extraordinário e uma ilustração austera</a:t>
            </a:r>
            <a:r>
              <a:rPr lang="pt-PT" sz="1200" baseline="0">
                <a:solidFill>
                  <a:schemeClr val="tx1"/>
                </a:solidFill>
                <a:latin typeface="+mn-lt"/>
                <a:ea typeface="+mn-ea"/>
                <a:cs typeface="+mn-cs"/>
              </a:rPr>
              <a:t> </a:t>
            </a:r>
            <a:r>
              <a:rPr lang="pt-PT" sz="1200">
                <a:solidFill>
                  <a:schemeClr val="tx1"/>
                </a:solidFill>
                <a:latin typeface="+mn-lt"/>
                <a:ea typeface="+mn-ea"/>
                <a:cs typeface="+mn-cs"/>
              </a:rPr>
              <a:t>do poder coletivo na comunidade da aplicação da lei global</a:t>
            </a:r>
            <a:r>
              <a:rPr lang="pt-PT" sz="1200" baseline="0">
                <a:solidFill>
                  <a:schemeClr val="tx1"/>
                </a:solidFill>
                <a:latin typeface="+mn-lt"/>
                <a:ea typeface="+mn-ea"/>
                <a:cs typeface="+mn-cs"/>
              </a:rPr>
              <a:t> </a:t>
            </a:r>
            <a:r>
              <a:rPr lang="pt-PT" sz="1200">
                <a:solidFill>
                  <a:schemeClr val="tx1"/>
                </a:solidFill>
                <a:latin typeface="+mn-lt"/>
                <a:ea typeface="+mn-ea"/>
                <a:cs typeface="+mn-cs"/>
              </a:rPr>
              <a:t>pode trazer para perturbar a atividade criminosa principal.</a:t>
            </a:r>
          </a:p>
          <a:p>
            <a:endParaRPr lang="en-GB" sz="1200" b="0" i="0" kern="1200" dirty="0">
              <a:solidFill>
                <a:schemeClr val="tx1"/>
              </a:solidFill>
              <a:effectLst/>
              <a:latin typeface="+mn-lt"/>
              <a:ea typeface="ＭＳ Ｐゴシック" charset="0"/>
              <a:cs typeface="ＭＳ Ｐゴシック" charset="0"/>
            </a:endParaRPr>
          </a:p>
          <a:p>
            <a:endParaRPr lang="en-GB" sz="1200" kern="1200" dirty="0">
              <a:solidFill>
                <a:schemeClr val="tx1"/>
              </a:solidFill>
              <a:effectLst/>
              <a:latin typeface="+mn-lt"/>
              <a:ea typeface="ＭＳ Ｐゴシック" charset="0"/>
              <a:cs typeface="ＭＳ Ｐゴシック" charset="0"/>
            </a:endParaRP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60</a:t>
            </a:fld>
            <a:endParaRPr lang="en-US"/>
          </a:p>
        </p:txBody>
      </p:sp>
    </p:spTree>
    <p:extLst>
      <p:ext uri="{BB962C8B-B14F-4D97-AF65-F5344CB8AC3E}">
        <p14:creationId xmlns:p14="http://schemas.microsoft.com/office/powerpoint/2010/main" val="10341033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pt-PT" sz="1200">
                <a:solidFill>
                  <a:schemeClr val="tx1"/>
                </a:solidFill>
                <a:latin typeface="+mn-lt"/>
                <a:ea typeface="+mn-ea"/>
                <a:cs typeface="+mn-cs"/>
              </a:rPr>
              <a:t>Informações</a:t>
            </a:r>
            <a:r>
              <a:rPr lang="pt-PT" sz="1200" baseline="0">
                <a:solidFill>
                  <a:schemeClr val="tx1"/>
                </a:solidFill>
                <a:latin typeface="+mn-lt"/>
                <a:ea typeface="+mn-ea"/>
                <a:cs typeface="+mn-cs"/>
              </a:rPr>
              <a:t> adicionais sobre o Alphaby e Hansa de IOCTA 2017 para auxiliar o formador.</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Em junho e julho de 2017, duas grandes operações policiais,</a:t>
            </a:r>
            <a:r>
              <a:rPr lang="pt-PT" sz="1200" baseline="0">
                <a:solidFill>
                  <a:schemeClr val="tx1"/>
                </a:solidFill>
                <a:latin typeface="+mn-lt"/>
                <a:ea typeface="+mn-ea"/>
                <a:cs typeface="+mn-cs"/>
              </a:rPr>
              <a:t> </a:t>
            </a:r>
            <a:r>
              <a:rPr lang="pt-PT" sz="1200">
                <a:solidFill>
                  <a:schemeClr val="tx1"/>
                </a:solidFill>
                <a:latin typeface="+mn-lt"/>
                <a:ea typeface="+mn-ea"/>
                <a:cs typeface="+mn-cs"/>
              </a:rPr>
              <a:t>lideradas pelo Federal Bureau of Investigation (FBI), a</a:t>
            </a:r>
          </a:p>
          <a:p>
            <a:r>
              <a:rPr lang="pt-PT" sz="1200">
                <a:solidFill>
                  <a:schemeClr val="tx1"/>
                </a:solidFill>
                <a:latin typeface="+mn-lt"/>
                <a:ea typeface="+mn-ea"/>
                <a:cs typeface="+mn-cs"/>
              </a:rPr>
              <a:t>Agência Americana de Combate às Drogas (DEA) e a Polícia Nacional </a:t>
            </a:r>
            <a:r>
              <a:rPr lang="pt-PT" sz="1200" baseline="0">
                <a:solidFill>
                  <a:schemeClr val="tx1"/>
                </a:solidFill>
                <a:latin typeface="+mn-lt"/>
                <a:ea typeface="+mn-ea"/>
                <a:cs typeface="+mn-cs"/>
              </a:rPr>
              <a:t> </a:t>
            </a:r>
            <a:r>
              <a:rPr lang="pt-PT" sz="1200">
                <a:solidFill>
                  <a:schemeClr val="tx1"/>
                </a:solidFill>
                <a:latin typeface="+mn-lt"/>
                <a:ea typeface="+mn-ea"/>
                <a:cs typeface="+mn-cs"/>
              </a:rPr>
              <a:t>Holandesa, com o apoio da Europol e de vários outros</a:t>
            </a:r>
            <a:r>
              <a:rPr lang="pt-PT" sz="1200" baseline="0">
                <a:solidFill>
                  <a:schemeClr val="tx1"/>
                </a:solidFill>
                <a:latin typeface="+mn-lt"/>
                <a:ea typeface="+mn-ea"/>
                <a:cs typeface="+mn-cs"/>
              </a:rPr>
              <a:t> </a:t>
            </a:r>
            <a:r>
              <a:rPr lang="pt-PT" sz="1200">
                <a:solidFill>
                  <a:schemeClr val="tx1"/>
                </a:solidFill>
                <a:latin typeface="+mn-lt"/>
                <a:ea typeface="+mn-ea"/>
                <a:cs typeface="+mn-cs"/>
              </a:rPr>
              <a:t>parceiros LEA, levaram à queda de dois dos maiores</a:t>
            </a:r>
            <a:r>
              <a:rPr lang="pt-PT" sz="1200" baseline="0">
                <a:solidFill>
                  <a:schemeClr val="tx1"/>
                </a:solidFill>
                <a:latin typeface="+mn-lt"/>
                <a:ea typeface="+mn-ea"/>
                <a:cs typeface="+mn-cs"/>
              </a:rPr>
              <a:t> </a:t>
            </a:r>
            <a:r>
              <a:rPr lang="pt-PT" sz="1200">
                <a:solidFill>
                  <a:schemeClr val="tx1"/>
                </a:solidFill>
                <a:latin typeface="+mn-lt"/>
                <a:ea typeface="+mn-ea"/>
                <a:cs typeface="+mn-cs"/>
              </a:rPr>
              <a:t>mercados da Darknet: AlphaBay e Hansa.</a:t>
            </a:r>
            <a:r>
              <a:rPr lang="pt-PT" sz="1200" baseline="0">
                <a:solidFill>
                  <a:schemeClr val="tx1"/>
                </a:solidFill>
                <a:latin typeface="+mn-lt"/>
                <a:ea typeface="+mn-ea"/>
                <a:cs typeface="+mn-cs"/>
              </a:rPr>
              <a:t> </a:t>
            </a:r>
            <a:r>
              <a:rPr lang="pt-PT" sz="1200">
                <a:solidFill>
                  <a:schemeClr val="tx1"/>
                </a:solidFill>
                <a:latin typeface="+mn-lt"/>
                <a:ea typeface="+mn-ea"/>
                <a:cs typeface="+mn-cs"/>
              </a:rPr>
              <a:t>AlphaBay era o maior mercado criminal, utilizando um</a:t>
            </a:r>
            <a:r>
              <a:rPr lang="pt-PT" sz="1200" baseline="0">
                <a:solidFill>
                  <a:schemeClr val="tx1"/>
                </a:solidFill>
                <a:latin typeface="+mn-lt"/>
                <a:ea typeface="+mn-ea"/>
                <a:cs typeface="+mn-cs"/>
              </a:rPr>
              <a:t> </a:t>
            </a:r>
            <a:r>
              <a:rPr lang="pt-PT" sz="1200">
                <a:solidFill>
                  <a:schemeClr val="tx1"/>
                </a:solidFill>
                <a:latin typeface="+mn-lt"/>
                <a:ea typeface="+mn-ea"/>
                <a:cs typeface="+mn-cs"/>
              </a:rPr>
              <a:t>serviço oculto no Tor para mascarar com eficácia as identidades dos utilizadores e</a:t>
            </a:r>
            <a:r>
              <a:rPr lang="pt-PT" sz="1200" baseline="0">
                <a:solidFill>
                  <a:schemeClr val="tx1"/>
                </a:solidFill>
                <a:latin typeface="+mn-lt"/>
                <a:ea typeface="+mn-ea"/>
                <a:cs typeface="+mn-cs"/>
              </a:rPr>
              <a:t> </a:t>
            </a:r>
            <a:r>
              <a:rPr lang="pt-PT" sz="1200">
                <a:solidFill>
                  <a:schemeClr val="tx1"/>
                </a:solidFill>
                <a:latin typeface="+mn-lt"/>
                <a:ea typeface="+mn-ea"/>
                <a:cs typeface="+mn-cs"/>
              </a:rPr>
              <a:t>localizações de servidores.</a:t>
            </a:r>
            <a:r>
              <a:rPr lang="pt-PT" sz="1200" baseline="0">
                <a:solidFill>
                  <a:schemeClr val="tx1"/>
                </a:solidFill>
                <a:latin typeface="+mn-lt"/>
                <a:ea typeface="+mn-ea"/>
                <a:cs typeface="+mn-cs"/>
              </a:rPr>
              <a:t> </a:t>
            </a:r>
            <a:r>
              <a:rPr lang="pt-PT" sz="1200">
                <a:solidFill>
                  <a:schemeClr val="tx1"/>
                </a:solidFill>
                <a:latin typeface="+mn-lt"/>
                <a:ea typeface="+mn-ea"/>
                <a:cs typeface="+mn-cs"/>
              </a:rPr>
              <a:t>Antes da sua queda, o AlphaBay alcançou</a:t>
            </a:r>
            <a:r>
              <a:rPr lang="pt-PT" sz="1200" baseline="0">
                <a:solidFill>
                  <a:schemeClr val="tx1"/>
                </a:solidFill>
                <a:latin typeface="+mn-lt"/>
                <a:ea typeface="+mn-ea"/>
                <a:cs typeface="+mn-cs"/>
              </a:rPr>
              <a:t> </a:t>
            </a:r>
            <a:r>
              <a:rPr lang="pt-PT" sz="1200">
                <a:solidFill>
                  <a:schemeClr val="tx1"/>
                </a:solidFill>
                <a:latin typeface="+mn-lt"/>
                <a:ea typeface="+mn-ea"/>
                <a:cs typeface="+mn-cs"/>
              </a:rPr>
              <a:t>mais de 200.000 utilizadores e 40.000 fornecedores. Havia mais de</a:t>
            </a:r>
          </a:p>
          <a:p>
            <a:r>
              <a:rPr lang="pt-PT" sz="1200">
                <a:solidFill>
                  <a:schemeClr val="tx1"/>
                </a:solidFill>
                <a:latin typeface="+mn-lt"/>
                <a:ea typeface="+mn-ea"/>
                <a:cs typeface="+mn-cs"/>
              </a:rPr>
              <a:t>250.000 listas de drogas ilegais e produtos químicos tóxicos em</a:t>
            </a:r>
            <a:r>
              <a:rPr lang="pt-PT" sz="1200" baseline="0">
                <a:solidFill>
                  <a:schemeClr val="tx1"/>
                </a:solidFill>
                <a:latin typeface="+mn-lt"/>
                <a:ea typeface="+mn-ea"/>
                <a:cs typeface="+mn-cs"/>
              </a:rPr>
              <a:t> </a:t>
            </a:r>
            <a:r>
              <a:rPr lang="pt-PT" sz="1200">
                <a:solidFill>
                  <a:schemeClr val="tx1"/>
                </a:solidFill>
                <a:latin typeface="+mn-lt"/>
                <a:ea typeface="+mn-ea"/>
                <a:cs typeface="+mn-cs"/>
              </a:rPr>
              <a:t>AlphaBay, e mais de 100.000 de documentos de identificação e dispositivos de acesso roubados e fraudulentos, bens, malware e outras ferramentas de hackers, armas de fogo</a:t>
            </a:r>
          </a:p>
          <a:p>
            <a:r>
              <a:rPr lang="pt-PT" sz="1200">
                <a:solidFill>
                  <a:schemeClr val="tx1"/>
                </a:solidFill>
                <a:latin typeface="+mn-lt"/>
                <a:ea typeface="+mn-ea"/>
                <a:cs typeface="+mn-cs"/>
              </a:rPr>
              <a:t>e serviços fraudulentos. Uma estimativa conservadora de mil milhões</a:t>
            </a:r>
            <a:r>
              <a:rPr lang="pt-PT" sz="1200" baseline="0">
                <a:solidFill>
                  <a:schemeClr val="tx1"/>
                </a:solidFill>
                <a:latin typeface="+mn-lt"/>
                <a:ea typeface="+mn-ea"/>
                <a:cs typeface="+mn-cs"/>
              </a:rPr>
              <a:t> </a:t>
            </a:r>
            <a:r>
              <a:rPr lang="pt-PT" sz="1200">
                <a:solidFill>
                  <a:schemeClr val="tx1"/>
                </a:solidFill>
                <a:latin typeface="+mn-lt"/>
                <a:ea typeface="+mn-ea"/>
                <a:cs typeface="+mn-cs"/>
              </a:rPr>
              <a:t>de dólares norte-americanos foi transacionada no mercado desde da sua criação em</a:t>
            </a:r>
            <a:r>
              <a:rPr lang="pt-PT" sz="1200" baseline="0">
                <a:solidFill>
                  <a:schemeClr val="tx1"/>
                </a:solidFill>
                <a:latin typeface="+mn-lt"/>
                <a:ea typeface="+mn-ea"/>
                <a:cs typeface="+mn-cs"/>
              </a:rPr>
              <a:t> </a:t>
            </a:r>
            <a:r>
              <a:rPr lang="pt-PT" sz="1200">
                <a:solidFill>
                  <a:schemeClr val="tx1"/>
                </a:solidFill>
                <a:latin typeface="+mn-lt"/>
                <a:ea typeface="+mn-ea"/>
                <a:cs typeface="+mn-cs"/>
              </a:rPr>
              <a:t>2014, pago em Bitcoin e outras criptomoedas.</a:t>
            </a:r>
            <a:r>
              <a:rPr lang="pt-PT" sz="1200" baseline="0">
                <a:solidFill>
                  <a:schemeClr val="tx1"/>
                </a:solidFill>
                <a:latin typeface="+mn-lt"/>
                <a:ea typeface="+mn-ea"/>
                <a:cs typeface="+mn-cs"/>
              </a:rPr>
              <a:t> </a:t>
            </a:r>
            <a:r>
              <a:rPr lang="pt-PT" sz="1200">
                <a:solidFill>
                  <a:schemeClr val="tx1"/>
                </a:solidFill>
                <a:latin typeface="+mn-lt"/>
                <a:ea typeface="+mn-ea"/>
                <a:cs typeface="+mn-cs"/>
              </a:rPr>
              <a:t>Antes da queda do AlphaBay em julho, a Policia Nacional</a:t>
            </a:r>
            <a:r>
              <a:rPr lang="pt-PT" sz="1200" baseline="0">
                <a:solidFill>
                  <a:schemeClr val="tx1"/>
                </a:solidFill>
                <a:latin typeface="+mn-lt"/>
                <a:ea typeface="+mn-ea"/>
                <a:cs typeface="+mn-cs"/>
              </a:rPr>
              <a:t> </a:t>
            </a:r>
            <a:r>
              <a:rPr lang="pt-PT" sz="1200">
                <a:solidFill>
                  <a:schemeClr val="tx1"/>
                </a:solidFill>
                <a:latin typeface="+mn-lt"/>
                <a:ea typeface="+mn-ea"/>
                <a:cs typeface="+mn-cs"/>
              </a:rPr>
              <a:t>Holandesa, com a assistência das autoridades da Alemanha e</a:t>
            </a:r>
            <a:r>
              <a:rPr lang="pt-PT" sz="1200" baseline="0">
                <a:solidFill>
                  <a:schemeClr val="tx1"/>
                </a:solidFill>
                <a:latin typeface="+mn-lt"/>
                <a:ea typeface="+mn-ea"/>
                <a:cs typeface="+mn-cs"/>
              </a:rPr>
              <a:t> </a:t>
            </a:r>
            <a:r>
              <a:rPr lang="pt-PT" sz="1200">
                <a:solidFill>
                  <a:schemeClr val="tx1"/>
                </a:solidFill>
                <a:latin typeface="+mn-lt"/>
                <a:ea typeface="+mn-ea"/>
                <a:cs typeface="+mn-cs"/>
              </a:rPr>
              <a:t>da Lituânia, havia tomado o controlo dos servidores Hansa, permitindo</a:t>
            </a:r>
            <a:r>
              <a:rPr lang="pt-PT" sz="1200" baseline="0">
                <a:solidFill>
                  <a:schemeClr val="tx1"/>
                </a:solidFill>
                <a:latin typeface="+mn-lt"/>
                <a:ea typeface="+mn-ea"/>
                <a:cs typeface="+mn-cs"/>
              </a:rPr>
              <a:t> </a:t>
            </a:r>
            <a:r>
              <a:rPr lang="pt-PT" sz="1200">
                <a:solidFill>
                  <a:schemeClr val="tx1"/>
                </a:solidFill>
                <a:latin typeface="+mn-lt"/>
                <a:ea typeface="+mn-ea"/>
                <a:cs typeface="+mn-cs"/>
              </a:rPr>
              <a:t>que secretamente assumissem o mercado e recolhessem informações valiosas</a:t>
            </a:r>
            <a:r>
              <a:rPr lang="pt-PT" sz="1200" baseline="0">
                <a:solidFill>
                  <a:schemeClr val="tx1"/>
                </a:solidFill>
                <a:latin typeface="+mn-lt"/>
                <a:ea typeface="+mn-ea"/>
                <a:cs typeface="+mn-cs"/>
              </a:rPr>
              <a:t> </a:t>
            </a:r>
            <a:r>
              <a:rPr lang="pt-PT" sz="1200">
                <a:solidFill>
                  <a:schemeClr val="tx1"/>
                </a:solidFill>
                <a:latin typeface="+mn-lt"/>
                <a:ea typeface="+mn-ea"/>
                <a:cs typeface="+mn-cs"/>
              </a:rPr>
              <a:t>sobre metas de elevado valor e endereços de entrega.</a:t>
            </a:r>
            <a:r>
              <a:rPr lang="pt-PT" sz="1200" baseline="0">
                <a:solidFill>
                  <a:schemeClr val="tx1"/>
                </a:solidFill>
                <a:latin typeface="+mn-lt"/>
                <a:ea typeface="+mn-ea"/>
                <a:cs typeface="+mn-cs"/>
              </a:rPr>
              <a:t> </a:t>
            </a:r>
            <a:r>
              <a:rPr lang="pt-PT" sz="1200">
                <a:solidFill>
                  <a:schemeClr val="tx1"/>
                </a:solidFill>
                <a:latin typeface="+mn-lt"/>
                <a:ea typeface="+mn-ea"/>
                <a:cs typeface="+mn-cs"/>
              </a:rPr>
              <a:t>Hansa foi o terceiro maior mercado criminal na</a:t>
            </a:r>
            <a:r>
              <a:rPr lang="pt-PT" sz="1200" baseline="0">
                <a:solidFill>
                  <a:schemeClr val="tx1"/>
                </a:solidFill>
                <a:latin typeface="+mn-lt"/>
                <a:ea typeface="+mn-ea"/>
                <a:cs typeface="+mn-cs"/>
              </a:rPr>
              <a:t> </a:t>
            </a:r>
            <a:r>
              <a:rPr lang="pt-PT" sz="1200">
                <a:solidFill>
                  <a:schemeClr val="tx1"/>
                </a:solidFill>
                <a:latin typeface="+mn-lt"/>
                <a:ea typeface="+mn-ea"/>
                <a:cs typeface="+mn-cs"/>
              </a:rPr>
              <a:t>Dark Web, negociando volumes semelhantes em drogas ilícitas e</a:t>
            </a:r>
          </a:p>
          <a:p>
            <a:r>
              <a:rPr lang="pt-PT" sz="1200">
                <a:solidFill>
                  <a:schemeClr val="tx1"/>
                </a:solidFill>
                <a:latin typeface="+mn-lt"/>
                <a:ea typeface="+mn-ea"/>
                <a:cs typeface="+mn-cs"/>
              </a:rPr>
              <a:t>outras comodidades.</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61</a:t>
            </a:fld>
            <a:endParaRPr lang="en-US"/>
          </a:p>
        </p:txBody>
      </p:sp>
    </p:spTree>
    <p:extLst>
      <p:ext uri="{BB962C8B-B14F-4D97-AF65-F5344CB8AC3E}">
        <p14:creationId xmlns:p14="http://schemas.microsoft.com/office/powerpoint/2010/main" val="1979891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dirty="0">
                <a:solidFill>
                  <a:schemeClr val="tx1"/>
                </a:solidFill>
                <a:latin typeface="+mn-lt"/>
                <a:ea typeface="+mn-ea"/>
                <a:cs typeface="+mn-cs"/>
              </a:rPr>
              <a:t>Este slide </a:t>
            </a:r>
            <a:r>
              <a:rPr lang="pt-PT" sz="1200" baseline="0" dirty="0">
                <a:solidFill>
                  <a:schemeClr val="tx1"/>
                </a:solidFill>
                <a:latin typeface="+mn-lt"/>
                <a:ea typeface="+mn-ea"/>
                <a:cs typeface="+mn-cs"/>
              </a:rPr>
              <a:t>serve para fornecer algumas observações introdutórias. </a:t>
            </a:r>
          </a:p>
          <a:p>
            <a:r>
              <a:rPr lang="pt-PT" sz="1200" baseline="0" dirty="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baseline="0" dirty="0">
                <a:solidFill>
                  <a:schemeClr val="tx1"/>
                </a:solidFill>
                <a:latin typeface="+mn-lt"/>
                <a:ea typeface="+mn-ea"/>
                <a:cs typeface="+mn-cs"/>
              </a:rPr>
              <a:t>Fonte: http://www.internetlivestats.com/internet-users/, 27/11/2016</a:t>
            </a:r>
          </a:p>
        </p:txBody>
      </p:sp>
      <p:sp>
        <p:nvSpPr>
          <p:cNvPr id="4" name="Slide Number Placeholder 3"/>
          <p:cNvSpPr>
            <a:spLocks noGrp="1"/>
          </p:cNvSpPr>
          <p:nvPr>
            <p:ph type="sldNum" sz="quarter" idx="10"/>
          </p:nvPr>
        </p:nvSpPr>
        <p:spPr/>
        <p:txBody>
          <a:bodyPr/>
          <a:lstStyle/>
          <a:p>
            <a:fld id="{5827260C-95DC-194B-88B2-0B241DEC43BF}" type="slidenum">
              <a:rPr lang="en-US" smtClean="0"/>
              <a:pPr/>
              <a:t>5</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Esta sessão é muito mais um lembrete das </a:t>
            </a:r>
            <a:r>
              <a:rPr lang="pt-PT" baseline="0"/>
              <a:t>informações do curso introdutório e de algumas informações adicionais para auxiliar o formador.</a:t>
            </a:r>
          </a:p>
        </p:txBody>
      </p:sp>
      <p:sp>
        <p:nvSpPr>
          <p:cNvPr id="4" name="Slide Number Placeholder 3"/>
          <p:cNvSpPr>
            <a:spLocks noGrp="1"/>
          </p:cNvSpPr>
          <p:nvPr>
            <p:ph type="sldNum" sz="quarter" idx="10"/>
          </p:nvPr>
        </p:nvSpPr>
        <p:spPr/>
        <p:txBody>
          <a:bodyPr/>
          <a:lstStyle/>
          <a:p>
            <a:fld id="{E074F20D-0887-9446-BF9C-17A991A9980B}" type="slidenum">
              <a:rPr lang="en-US" smtClean="0"/>
              <a:pPr/>
              <a:t>62</a:t>
            </a:fld>
            <a:endParaRPr lang="en-US"/>
          </a:p>
        </p:txBody>
      </p:sp>
    </p:spTree>
    <p:extLst>
      <p:ext uri="{BB962C8B-B14F-4D97-AF65-F5344CB8AC3E}">
        <p14:creationId xmlns:p14="http://schemas.microsoft.com/office/powerpoint/2010/main" val="13455776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As últimas informações </a:t>
            </a:r>
            <a:r>
              <a:rPr lang="pt-PT" baseline="0"/>
              <a:t>de IOCTA 2017 sobre a utilização criminosa de criptomoedas.</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63</a:t>
            </a:fld>
            <a:endParaRPr lang="en-US"/>
          </a:p>
        </p:txBody>
      </p:sp>
    </p:spTree>
    <p:extLst>
      <p:ext uri="{BB962C8B-B14F-4D97-AF65-F5344CB8AC3E}">
        <p14:creationId xmlns:p14="http://schemas.microsoft.com/office/powerpoint/2010/main" val="15812289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just">
              <a:lnSpc>
                <a:spcPct val="150000"/>
              </a:lnSpc>
              <a:spcBef>
                <a:spcPts val="0"/>
              </a:spcBef>
              <a:buNone/>
            </a:pPr>
            <a:r>
              <a:rPr lang="pt-PT" sz="1200" b="1" i="0">
                <a:solidFill>
                  <a:schemeClr val="tx1"/>
                </a:solidFill>
                <a:latin typeface="+mn-lt"/>
                <a:ea typeface="+mn-ea"/>
                <a:cs typeface="+mn-cs"/>
              </a:rPr>
              <a:t>A moeda digital</a:t>
            </a:r>
            <a:r>
              <a:rPr lang="pt-PT" sz="1200" b="0" i="0">
                <a:solidFill>
                  <a:schemeClr val="tx1"/>
                </a:solidFill>
                <a:latin typeface="+mn-lt"/>
                <a:ea typeface="+mn-ea"/>
                <a:cs typeface="+mn-cs"/>
              </a:rPr>
              <a:t> pode ser </a:t>
            </a:r>
            <a:r>
              <a:rPr lang="pt-PT" sz="1200" b="1" i="0">
                <a:solidFill>
                  <a:schemeClr val="tx1"/>
                </a:solidFill>
                <a:latin typeface="+mn-lt"/>
                <a:ea typeface="+mn-ea"/>
                <a:cs typeface="+mn-cs"/>
              </a:rPr>
              <a:t>definida</a:t>
            </a:r>
            <a:r>
              <a:rPr lang="pt-PT" sz="1200" b="0" i="0">
                <a:solidFill>
                  <a:schemeClr val="tx1"/>
                </a:solidFill>
                <a:latin typeface="+mn-lt"/>
                <a:ea typeface="+mn-ea"/>
                <a:cs typeface="+mn-cs"/>
              </a:rPr>
              <a:t> como uma forma de</a:t>
            </a:r>
            <a:r>
              <a:rPr lang="pt-PT" sz="1200" i="0">
                <a:solidFill>
                  <a:schemeClr val="tx1"/>
                </a:solidFill>
                <a:latin typeface="+mn-lt"/>
                <a:ea typeface="+mn-ea"/>
                <a:cs typeface="+mn-cs"/>
              </a:rPr>
              <a:t> </a:t>
            </a:r>
            <a:r>
              <a:rPr lang="pt-PT" sz="1200" b="1" i="0">
                <a:solidFill>
                  <a:schemeClr val="tx1"/>
                </a:solidFill>
                <a:latin typeface="+mn-lt"/>
                <a:ea typeface="+mn-ea"/>
                <a:cs typeface="+mn-cs"/>
              </a:rPr>
              <a:t>moeda</a:t>
            </a:r>
            <a:r>
              <a:rPr lang="pt-PT" sz="1200" b="0" i="0">
                <a:solidFill>
                  <a:schemeClr val="tx1"/>
                </a:solidFill>
                <a:latin typeface="+mn-lt"/>
                <a:ea typeface="+mn-ea"/>
                <a:cs typeface="+mn-cs"/>
              </a:rPr>
              <a:t> baseada na Internet ou meio de troca distinta física (como notas e moedas) que exibe propriedades semelhantes a </a:t>
            </a:r>
            <a:r>
              <a:rPr lang="pt-PT" sz="1200" b="1" i="0">
                <a:solidFill>
                  <a:schemeClr val="tx1"/>
                </a:solidFill>
                <a:latin typeface="+mn-lt"/>
                <a:ea typeface="+mn-ea"/>
                <a:cs typeface="+mn-cs"/>
              </a:rPr>
              <a:t>moedas</a:t>
            </a:r>
            <a:r>
              <a:rPr lang="pt-PT" sz="1200" b="0" i="0">
                <a:solidFill>
                  <a:schemeClr val="tx1"/>
                </a:solidFill>
                <a:latin typeface="+mn-lt"/>
                <a:ea typeface="+mn-ea"/>
                <a:cs typeface="+mn-cs"/>
              </a:rPr>
              <a:t>físicas, mas permite transações instantâneas e transferência de propriedade sem fronteiras.</a:t>
            </a:r>
          </a:p>
          <a:p>
            <a:pPr marL="0" indent="0" algn="just">
              <a:lnSpc>
                <a:spcPct val="150000"/>
              </a:lnSpc>
              <a:spcBef>
                <a:spcPts val="0"/>
              </a:spcBef>
              <a:buNone/>
            </a:pPr>
            <a:endParaRPr lang="de-DE" b="0" baseline="0" dirty="0"/>
          </a:p>
          <a:p>
            <a:pPr marL="0" indent="0" algn="just">
              <a:lnSpc>
                <a:spcPct val="150000"/>
              </a:lnSpc>
              <a:spcBef>
                <a:spcPts val="0"/>
              </a:spcBef>
              <a:buNone/>
            </a:pPr>
            <a:r>
              <a:rPr lang="pt-PT" b="0" baseline="0"/>
              <a:t>Uma criptomoeda é uma</a:t>
            </a:r>
            <a:r>
              <a:rPr lang="pt-PT" b="0"/>
              <a:t> moeda digital na qual as técnicas de encriptação são utilizadas para regular a geração de unidades monetárias e verificar a transferência de fundos, operando independentemente de um banco central. As criptomoedas são um subconjunto de moedas alternativas, ou especificamente de moedas digitais.</a:t>
            </a:r>
          </a:p>
          <a:p>
            <a:pPr marL="0" indent="0" algn="just">
              <a:lnSpc>
                <a:spcPct val="150000"/>
              </a:lnSpc>
              <a:spcBef>
                <a:spcPts val="0"/>
              </a:spcBef>
              <a:buNone/>
            </a:pPr>
            <a:endParaRPr lang="en-GB" b="0" dirty="0"/>
          </a:p>
          <a:p>
            <a:pPr marL="0" marR="0" indent="0" algn="l" defTabSz="457200" rtl="0" eaLnBrk="1" fontAlgn="auto" latinLnBrk="0" hangingPunct="1">
              <a:lnSpc>
                <a:spcPct val="100000"/>
              </a:lnSpc>
              <a:spcBef>
                <a:spcPts val="0"/>
              </a:spcBef>
              <a:spcAft>
                <a:spcPts val="0"/>
              </a:spcAft>
              <a:buClrTx/>
              <a:buSzTx/>
              <a:buFontTx/>
              <a:buNone/>
              <a:tabLst/>
              <a:defRPr/>
            </a:pPr>
            <a:r>
              <a:rPr lang="pt-PT"/>
              <a:t>[Pode perguntar aos participantes </a:t>
            </a:r>
            <a:r>
              <a:rPr lang="pt-PT" baseline="0"/>
              <a:t>se eles já ouviram falar de criptomoedas. Se ninguém responder, pode continuar a perguntar se alguém já ouviu falar de "Bitcoin". Dependendo das respostas, pode continuar a envolver o público perguntando se alguma vez tiveram um caso que tenha envolvido criptomoedas. Se tiver sorte e alguém tiver um caso, poderá pedir a essa pessoa que explique um pouco sobre esse caso.]</a:t>
            </a:r>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64</a:t>
            </a:fld>
            <a:endParaRPr lang="en-US"/>
          </a:p>
        </p:txBody>
      </p:sp>
    </p:spTree>
    <p:extLst>
      <p:ext uri="{BB962C8B-B14F-4D97-AF65-F5344CB8AC3E}">
        <p14:creationId xmlns:p14="http://schemas.microsoft.com/office/powerpoint/2010/main" val="6313130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40000" lnSpcReduction="20000"/>
          </a:bodyPr>
          <a:lstStyle/>
          <a:p>
            <a:r>
              <a:rPr lang="pt-PT" baseline="0" noProof="0" dirty="0"/>
              <a:t>[Este slide é animado.]</a:t>
            </a:r>
          </a:p>
          <a:p>
            <a:endParaRPr lang="en-GB" baseline="0" noProof="0" dirty="0"/>
          </a:p>
          <a:p>
            <a:r>
              <a:rPr lang="pt-PT" baseline="0" noProof="0" dirty="0"/>
              <a:t>Todos vocês sabem que as vossas moedas reais e a </a:t>
            </a:r>
            <a:r>
              <a:rPr lang="pt-PT" baseline="0" noProof="0" dirty="0" err="1"/>
              <a:t>criptomoeda</a:t>
            </a:r>
            <a:r>
              <a:rPr lang="pt-PT" baseline="0" noProof="0" dirty="0"/>
              <a:t> podem ser algo completamente novo para vocês. Poderá até perguntar-se como alguém poderia gastar dinheiro real para comprar algo completamente virtual. Mas pense nisso: Nos tempos antigos, a moeda estava vinculada ao padrão de ouro, o que significava que cada </a:t>
            </a:r>
            <a:r>
              <a:rPr lang="pt-PT" baseline="0" noProof="0" dirty="0" err="1"/>
              <a:t>fatura</a:t>
            </a:r>
            <a:r>
              <a:rPr lang="pt-PT" baseline="0" noProof="0" dirty="0"/>
              <a:t> de dinheiro na sua carteira representava a promessa de que poderia ir a um banco e trocar esse dinheiro por uma certa quantia de ouro físico. Isto significava que havia apenas tanto dinheiro a circular quanto ouro nas </a:t>
            </a:r>
            <a:r>
              <a:rPr lang="pt-PT" baseline="0" noProof="0" dirty="0" err="1"/>
              <a:t>ações</a:t>
            </a:r>
            <a:r>
              <a:rPr lang="pt-PT" baseline="0" noProof="0" dirty="0"/>
              <a:t> dos bancos centrais. Agora que as principais moedas não estão vinculadas ao padrão de ouro, as suas notas de dinheiro "real" basicamente têm apenas o valor do papel em que são impressas. É claro que isto não é inteiramente verdade, mas basicamente o valor da nota depende da confiança de que pode comprar certos bens </a:t>
            </a:r>
            <a:r>
              <a:rPr lang="pt-PT" baseline="0" noProof="0" dirty="0" err="1"/>
              <a:t>exatamente</a:t>
            </a:r>
            <a:r>
              <a:rPr lang="pt-PT" baseline="0" noProof="0" dirty="0"/>
              <a:t> por essa quantia de dinheiro. A inflação e a deflação podem ter um grande impacto no valor da sua moeda.</a:t>
            </a:r>
          </a:p>
          <a:p>
            <a:endParaRPr lang="en-GB" baseline="0" noProof="0" dirty="0"/>
          </a:p>
          <a:p>
            <a:r>
              <a:rPr lang="pt-PT" baseline="0" noProof="0" dirty="0"/>
              <a:t>Indo um passo além, a maior parte do seu dinheiro é armazenado e transferido para contas bancárias. Já não vê as notas de dinheiro, são apenas dígitos binários em sistemas informáticos. Por isso, todos os meses trabalha no duro para apenas obter uma certa quantidade de dígitos transferidos para a sua conta. O valor real destes dígitos vem com a aceitação deles numa variedade de lojas e pessoas, como seu senhorio, por exemplo.</a:t>
            </a:r>
          </a:p>
          <a:p>
            <a:endParaRPr lang="en-GB" baseline="0" noProof="0" dirty="0"/>
          </a:p>
          <a:p>
            <a:r>
              <a:rPr lang="pt-PT" baseline="0" noProof="0" dirty="0"/>
              <a:t>A </a:t>
            </a:r>
            <a:r>
              <a:rPr lang="pt-PT" baseline="0" noProof="0" dirty="0" err="1"/>
              <a:t>criptomoeda</a:t>
            </a:r>
            <a:r>
              <a:rPr lang="pt-PT" baseline="0" noProof="0" dirty="0"/>
              <a:t> é muito semelhante a esses dígitos. É apenas armazenado noutra forma de conta e tem uma grande desvantagem no momento: Não é publicamente aceite por todos.</a:t>
            </a:r>
          </a:p>
          <a:p>
            <a:endParaRPr lang="en-GB" baseline="0" noProof="0" dirty="0"/>
          </a:p>
          <a:p>
            <a:r>
              <a:rPr lang="pt-PT" baseline="0" noProof="0" dirty="0"/>
              <a:t>Além disso, as </a:t>
            </a:r>
            <a:r>
              <a:rPr lang="pt-PT" baseline="0" noProof="0" dirty="0" err="1"/>
              <a:t>criptomoedas</a:t>
            </a:r>
            <a:r>
              <a:rPr lang="pt-PT" baseline="0" noProof="0" dirty="0"/>
              <a:t> têm algumas características que as distinguem da moeda tradicional:</a:t>
            </a:r>
          </a:p>
          <a:p>
            <a:endParaRPr lang="en-GB" baseline="0" noProof="0" dirty="0"/>
          </a:p>
          <a:p>
            <a:r>
              <a:rPr lang="pt-PT" baseline="0" noProof="0" dirty="0"/>
              <a:t>1. descentralizada</a:t>
            </a:r>
          </a:p>
          <a:p>
            <a:endParaRPr lang="en-GB" baseline="0" noProof="0" dirty="0"/>
          </a:p>
          <a:p>
            <a:r>
              <a:rPr lang="pt-PT" baseline="0" noProof="0" dirty="0"/>
              <a:t>As redes de </a:t>
            </a:r>
            <a:r>
              <a:rPr lang="pt-PT" baseline="0" noProof="0" dirty="0" err="1"/>
              <a:t>criptomoedas</a:t>
            </a:r>
            <a:r>
              <a:rPr lang="pt-PT" baseline="0" noProof="0" dirty="0"/>
              <a:t> não são controladas por uma autoridade central. Todas as máquinas que extraiam moedas e processem </a:t>
            </a:r>
            <a:r>
              <a:rPr lang="pt-PT" baseline="0" noProof="0" dirty="0" err="1"/>
              <a:t>transações</a:t>
            </a:r>
            <a:r>
              <a:rPr lang="pt-PT" baseline="0" noProof="0" dirty="0"/>
              <a:t> fazem parte da rede e as máquinas trabalham juntas. Isto significa que, em teoria, uma autoridade central não pode mexer na política monetária e causar um colapso - ou simplesmente decidir retirar as </a:t>
            </a:r>
            <a:r>
              <a:rPr lang="pt-PT" baseline="0" noProof="0" dirty="0" err="1"/>
              <a:t>bitcoins</a:t>
            </a:r>
            <a:r>
              <a:rPr lang="pt-PT" baseline="0" noProof="0" dirty="0"/>
              <a:t> das pessoas, como o Banco Central Europeu decidiu fazer em Chipre no início de 2013. E se alguma parte da rede ficar offline por algum motivo, o dinheiro continuará a fluir.</a:t>
            </a:r>
          </a:p>
          <a:p>
            <a:endParaRPr lang="en-GB" baseline="0" noProof="0" dirty="0"/>
          </a:p>
          <a:p>
            <a:r>
              <a:rPr lang="pt-PT" baseline="0" noProof="0" dirty="0"/>
              <a:t>2. fácil de configurar</a:t>
            </a:r>
          </a:p>
          <a:p>
            <a:endParaRPr lang="en-GB" baseline="0" noProof="0" dirty="0"/>
          </a:p>
          <a:p>
            <a:r>
              <a:rPr lang="pt-PT" baseline="0" noProof="0" dirty="0"/>
              <a:t>A criação de uma conta bancária em bancos convencionais exige que preencha uma série de formulários e passe certos requisitos. Configurar contas de comerciante para pagamento é outra tarefa kafkiana, assolada pela burocracia. No entanto, é possível configurar um endereço de </a:t>
            </a:r>
            <a:r>
              <a:rPr lang="pt-PT" baseline="0" noProof="0" dirty="0" err="1"/>
              <a:t>bitcoin</a:t>
            </a:r>
            <a:r>
              <a:rPr lang="pt-PT" baseline="0" noProof="0" dirty="0"/>
              <a:t> em segundos, sem perguntas e sem taxas a pagar.</a:t>
            </a:r>
          </a:p>
          <a:p>
            <a:endParaRPr lang="en-GB" baseline="0" noProof="0" dirty="0"/>
          </a:p>
          <a:p>
            <a:r>
              <a:rPr lang="pt-PT" baseline="0" noProof="0" dirty="0"/>
              <a:t>3. anónimo</a:t>
            </a:r>
          </a:p>
          <a:p>
            <a:endParaRPr lang="en-GB" baseline="0" noProof="0" dirty="0"/>
          </a:p>
          <a:p>
            <a:r>
              <a:rPr lang="pt-PT" baseline="0" noProof="0" dirty="0"/>
              <a:t>Enviar e receber dinheiro numa carteira virtual em vez de uma conta bancária real parece oferecer um anonimato maior. Não há necessidade de comprovar a sua identidade ao configurar uma carteira. Um único utilizador pode ter vários endereços de </a:t>
            </a:r>
            <a:r>
              <a:rPr lang="pt-PT" baseline="0" noProof="0" dirty="0" err="1"/>
              <a:t>bitcoin</a:t>
            </a:r>
            <a:r>
              <a:rPr lang="pt-PT" baseline="0" noProof="0" dirty="0"/>
              <a:t> e não estarem vinculados a nomes, endereços ou outras informações de identificação pessoal. Contudo…</a:t>
            </a:r>
          </a:p>
          <a:p>
            <a:endParaRPr lang="en-GB" baseline="0" noProof="0" dirty="0"/>
          </a:p>
          <a:p>
            <a:r>
              <a:rPr lang="pt-PT" baseline="0" noProof="0" dirty="0"/>
              <a:t>4. completamente transparente</a:t>
            </a:r>
          </a:p>
          <a:p>
            <a:endParaRPr lang="en-GB" baseline="0" noProof="0" dirty="0"/>
          </a:p>
          <a:p>
            <a:r>
              <a:rPr lang="pt-PT" baseline="0" noProof="0" dirty="0"/>
              <a:t>… </a:t>
            </a:r>
            <a:r>
              <a:rPr lang="pt-PT" baseline="0" noProof="0" dirty="0" err="1"/>
              <a:t>bitcoin</a:t>
            </a:r>
            <a:r>
              <a:rPr lang="pt-PT" baseline="0" noProof="0" dirty="0"/>
              <a:t> armazena detalhes de cada </a:t>
            </a:r>
            <a:r>
              <a:rPr lang="pt-PT" baseline="0" noProof="0" dirty="0" err="1"/>
              <a:t>transação</a:t>
            </a:r>
            <a:r>
              <a:rPr lang="pt-PT" baseline="0" noProof="0" dirty="0"/>
              <a:t> que já aconteceu na rede numa versão grande de um registo geral, denominado </a:t>
            </a:r>
            <a:r>
              <a:rPr lang="pt-PT" baseline="0" noProof="0" dirty="0" err="1"/>
              <a:t>blockchain</a:t>
            </a:r>
            <a:r>
              <a:rPr lang="pt-PT" baseline="0" noProof="0" dirty="0"/>
              <a:t>. O </a:t>
            </a:r>
            <a:r>
              <a:rPr lang="pt-PT" baseline="0" noProof="0" dirty="0" err="1"/>
              <a:t>blockchain</a:t>
            </a:r>
            <a:r>
              <a:rPr lang="pt-PT" baseline="0" noProof="0" dirty="0"/>
              <a:t> diz tudo.</a:t>
            </a:r>
          </a:p>
          <a:p>
            <a:endParaRPr lang="en-GB" baseline="0" noProof="0" dirty="0"/>
          </a:p>
          <a:p>
            <a:r>
              <a:rPr lang="pt-PT" baseline="0" noProof="0" dirty="0"/>
              <a:t>Se tiver um endereço </a:t>
            </a:r>
            <a:r>
              <a:rPr lang="pt-PT" baseline="0" noProof="0" dirty="0" err="1"/>
              <a:t>bitcoin</a:t>
            </a:r>
            <a:r>
              <a:rPr lang="pt-PT" baseline="0" noProof="0" dirty="0"/>
              <a:t> utilizado publicamente, qualquer um pode saber quantos </a:t>
            </a:r>
            <a:r>
              <a:rPr lang="pt-PT" baseline="0" noProof="0" dirty="0" err="1"/>
              <a:t>bitcoins</a:t>
            </a:r>
            <a:r>
              <a:rPr lang="pt-PT" baseline="0" noProof="0" dirty="0"/>
              <a:t> estão armazenados nesse endereço. Eles simplesmente não sabem que são seus.</a:t>
            </a:r>
          </a:p>
          <a:p>
            <a:endParaRPr lang="en-GB" baseline="0" noProof="0" dirty="0"/>
          </a:p>
          <a:p>
            <a:r>
              <a:rPr lang="pt-PT" baseline="0" noProof="0" dirty="0"/>
              <a:t>Existem medidas que as pessoas podem tomar para tornar as suas </a:t>
            </a:r>
            <a:r>
              <a:rPr lang="pt-PT" baseline="0" noProof="0" dirty="0" err="1"/>
              <a:t>atividades</a:t>
            </a:r>
            <a:r>
              <a:rPr lang="pt-PT" baseline="0" noProof="0" dirty="0"/>
              <a:t> mais opacas na rede </a:t>
            </a:r>
            <a:r>
              <a:rPr lang="pt-PT" baseline="0" noProof="0" dirty="0" err="1"/>
              <a:t>bitcoin</a:t>
            </a:r>
            <a:r>
              <a:rPr lang="pt-PT" baseline="0" noProof="0" dirty="0"/>
              <a:t>, como, por exemplo, não utilizar os mesmos endereços de </a:t>
            </a:r>
            <a:r>
              <a:rPr lang="pt-PT" baseline="0" noProof="0" dirty="0" err="1"/>
              <a:t>bitcoin</a:t>
            </a:r>
            <a:r>
              <a:rPr lang="pt-PT" baseline="0" noProof="0" dirty="0"/>
              <a:t> consistentemente e não transferir montes de </a:t>
            </a:r>
            <a:r>
              <a:rPr lang="pt-PT" baseline="0" noProof="0" dirty="0" err="1"/>
              <a:t>bitcoins</a:t>
            </a:r>
            <a:r>
              <a:rPr lang="pt-PT" baseline="0" noProof="0" dirty="0"/>
              <a:t> para um único endereço.</a:t>
            </a:r>
          </a:p>
          <a:p>
            <a:endParaRPr lang="en-GB" baseline="0" noProof="0" dirty="0"/>
          </a:p>
          <a:p>
            <a:r>
              <a:rPr lang="pt-PT" baseline="0" noProof="0" dirty="0"/>
              <a:t>5. Taxas de </a:t>
            </a:r>
            <a:r>
              <a:rPr lang="pt-PT" baseline="0" noProof="0" dirty="0" err="1"/>
              <a:t>transação</a:t>
            </a:r>
            <a:r>
              <a:rPr lang="pt-PT" baseline="0" noProof="0" dirty="0"/>
              <a:t> baixas</a:t>
            </a:r>
          </a:p>
          <a:p>
            <a:endParaRPr lang="en-GB" baseline="0" noProof="0" dirty="0"/>
          </a:p>
          <a:p>
            <a:r>
              <a:rPr lang="pt-PT" baseline="0" noProof="0" dirty="0"/>
              <a:t>O seu banco poderá cobrar-lhe 10 euros para transferências internacionais. O </a:t>
            </a:r>
            <a:r>
              <a:rPr lang="pt-PT" baseline="0" noProof="0" dirty="0" err="1"/>
              <a:t>Bitcoin</a:t>
            </a:r>
            <a:r>
              <a:rPr lang="pt-PT" baseline="0" noProof="0" dirty="0"/>
              <a:t> não - existem apenas custos de </a:t>
            </a:r>
            <a:r>
              <a:rPr lang="pt-PT" baseline="0" noProof="0" dirty="0" err="1"/>
              <a:t>transação</a:t>
            </a:r>
            <a:r>
              <a:rPr lang="pt-PT" baseline="0" noProof="0" dirty="0"/>
              <a:t> muito baixos que são utilizados para recompensar o trabalho e os custos dos mineiros.</a:t>
            </a:r>
          </a:p>
          <a:p>
            <a:endParaRPr lang="en-GB" baseline="0" noProof="0" dirty="0"/>
          </a:p>
          <a:p>
            <a:r>
              <a:rPr lang="pt-PT" baseline="0" noProof="0" dirty="0"/>
              <a:t>6. Transferências rápidas</a:t>
            </a:r>
          </a:p>
          <a:p>
            <a:endParaRPr lang="en-GB" baseline="0" noProof="0" dirty="0"/>
          </a:p>
          <a:p>
            <a:r>
              <a:rPr lang="pt-PT" baseline="0" noProof="0" dirty="0"/>
              <a:t>É possível enviar dinheiro para qualquer lugar e chegará minutos depois, assim que a rede </a:t>
            </a:r>
            <a:r>
              <a:rPr lang="pt-PT" baseline="0" noProof="0" dirty="0" err="1"/>
              <a:t>bitcoin</a:t>
            </a:r>
            <a:r>
              <a:rPr lang="pt-PT" baseline="0" noProof="0" dirty="0"/>
              <a:t> processar o pagamento.</a:t>
            </a:r>
          </a:p>
          <a:p>
            <a:endParaRPr lang="en-GB" baseline="0" noProof="0" dirty="0"/>
          </a:p>
          <a:p>
            <a:r>
              <a:rPr lang="pt-PT" baseline="0" noProof="0" dirty="0"/>
              <a:t>7. Não é repudiável</a:t>
            </a:r>
          </a:p>
          <a:p>
            <a:endParaRPr lang="en-GB" baseline="0" noProof="0" dirty="0"/>
          </a:p>
          <a:p>
            <a:r>
              <a:rPr lang="pt-PT" baseline="0" noProof="0" dirty="0"/>
              <a:t>Quando os seus </a:t>
            </a:r>
            <a:r>
              <a:rPr lang="pt-PT" baseline="0" noProof="0" dirty="0" err="1"/>
              <a:t>bitcoins</a:t>
            </a:r>
            <a:r>
              <a:rPr lang="pt-PT" baseline="0" noProof="0" dirty="0"/>
              <a:t> são enviados, não há como recuperá-los, a menos que o destinatário os devolva a si. Desaparecem para sempre.</a:t>
            </a:r>
          </a:p>
          <a:p>
            <a:endParaRPr lang="en-GB" baseline="0"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65</a:t>
            </a:fld>
            <a:endParaRPr lang="en-US"/>
          </a:p>
        </p:txBody>
      </p:sp>
    </p:spTree>
    <p:extLst>
      <p:ext uri="{BB962C8B-B14F-4D97-AF65-F5344CB8AC3E}">
        <p14:creationId xmlns:p14="http://schemas.microsoft.com/office/powerpoint/2010/main" val="16630894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pt-PT" sz="1200">
                <a:latin typeface="+mn-lt"/>
              </a:rPr>
              <a:t>Para ver o vídeo sobre criptomoedas, visite o seguinte site</a:t>
            </a:r>
          </a:p>
          <a:p>
            <a:pPr algn="l"/>
            <a:r>
              <a:rPr lang="pt-PT" sz="1000">
                <a:latin typeface="+mn-lt"/>
                <a:hlinkClick r:id="rId3"/>
              </a:rPr>
              <a:t>http://bitcoinproperly.org/#sthash.xsu0hLPm.dpbs</a:t>
            </a:r>
            <a:r>
              <a:rPr lang="pt-PT" sz="1000">
                <a:latin typeface="+mn-lt"/>
              </a:rPr>
              <a:t> </a:t>
            </a:r>
          </a:p>
        </p:txBody>
      </p:sp>
      <p:sp>
        <p:nvSpPr>
          <p:cNvPr id="4" name="Slide Number Placeholder 3"/>
          <p:cNvSpPr>
            <a:spLocks noGrp="1"/>
          </p:cNvSpPr>
          <p:nvPr>
            <p:ph type="sldNum" sz="quarter" idx="10"/>
          </p:nvPr>
        </p:nvSpPr>
        <p:spPr/>
        <p:txBody>
          <a:bodyPr/>
          <a:lstStyle/>
          <a:p>
            <a:fld id="{1B1CA6F5-895A-C349-9517-8A91BAC5C7FA}" type="slidenum">
              <a:rPr lang="en-US" smtClean="0"/>
              <a:pPr/>
              <a:t>66</a:t>
            </a:fld>
            <a:endParaRPr lang="en-US"/>
          </a:p>
        </p:txBody>
      </p:sp>
    </p:spTree>
    <p:extLst>
      <p:ext uri="{BB962C8B-B14F-4D97-AF65-F5344CB8AC3E}">
        <p14:creationId xmlns:p14="http://schemas.microsoft.com/office/powerpoint/2010/main" val="109626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pt-PT" baseline="0"/>
              <a:t>[Uma recomendação seria mostrar o vídeo encontrado em https://bitcoin.org/ (https://youtu.be/Gc2en3nHxA4)]</a:t>
            </a:r>
          </a:p>
          <a:p>
            <a:endParaRPr lang="de-DE" baseline="0" dirty="0"/>
          </a:p>
          <a:p>
            <a:r>
              <a:rPr lang="pt-PT" baseline="0"/>
              <a:t>Aqui está um exemplo simplificado de como a criptomoeda funciona:</a:t>
            </a:r>
          </a:p>
          <a:p>
            <a:endParaRPr lang="de-DE" baseline="0" dirty="0"/>
          </a:p>
          <a:p>
            <a:r>
              <a:rPr lang="pt-PT" baseline="0"/>
              <a:t>O remetente e o destinatário possuem uma carteira para uma certa criptomoeda (neste caso, Bitcoin). A carteira tem um determinado endereço - semelhante ao número da sua conta bancária. Agora o remetente aconselha o seu cliente Bitcoin a enviar uma certa quantidade de Bitcoins para o destinatário. Ele autentica com a sua chave privada. Apenas quando a chave privada estiver correta, a transação será iniciada. Assim que a transação é criada, toda a rede de mineiros agora começa a resolver um exercício matemático extremamente complexo para validar esta transferência exata. Os mineiros recebem uma pequena taxa de transação pelo seu trabalho. Isto garante que existem mineiros suficientes e que todas as transações são validadas. Assim que a transação é validada, ela é gravada no blockchain, onde regista todas as transações já feitas. O blockchain é armazenado em todos os clientes da rede Bitcoin. </a:t>
            </a:r>
          </a:p>
          <a:p>
            <a:endParaRPr lang="de-DE" baseline="0" dirty="0"/>
          </a:p>
          <a:p>
            <a:r>
              <a:rPr lang="pt-PT" baseline="0"/>
              <a:t>Como o gráfico mostra, existem também outros recetores de Bitcoin do que apenas pessoas particulares. Um remetente também pode enviar os seus Bitcoins para bancos, serviços de transferência de dinheiro e trocas para trocar Bitcoins por dinheiro real ou outras criptomoedas. E claro: há também várias lojas, tanto na internet como na vida real, que aceitam o Bitcoin como pagamento pelos seus produtos e serviços.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67</a:t>
            </a:fld>
            <a:endParaRPr lang="en-US"/>
          </a:p>
        </p:txBody>
      </p:sp>
    </p:spTree>
    <p:extLst>
      <p:ext uri="{BB962C8B-B14F-4D97-AF65-F5344CB8AC3E}">
        <p14:creationId xmlns:p14="http://schemas.microsoft.com/office/powerpoint/2010/main" val="14134802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aseline="0" noProof="0"/>
              <a:t>Existem mais de 640 criptomoedas diferentes (07/2015). É possível encontrar aqui uma boa descrição geral: http://coinmarketcap.com/all/views/all/ </a:t>
            </a:r>
          </a:p>
          <a:p>
            <a:endParaRPr lang="en-GB" baseline="0" noProof="0" dirty="0"/>
          </a:p>
          <a:p>
            <a:r>
              <a:rPr lang="pt-PT" baseline="0" noProof="0"/>
              <a:t>A criptomoeda mais importante e mais conhecida até aos dias de hoje é a Bitcoin, que foi inventada no final de 2008 por "Satoshi Nakamoto". No entanto, é importante saber que existem também outras criptomoedas. Algumas delas foram criadas porque o Bitcoin tornou-se muito "pesado" - o que significa que não é muito útil para pagar transações. Outros foram criados para superar as fraquezas do Bitcoin, por exemplo, o DASH (o logótipo X11; anteriormente conhecido como Darkcoin) para permitir transações totalmente anónimas ou Litecoin para permitir transações mais rápidas, bem como mais pequenas. </a:t>
            </a:r>
          </a:p>
          <a:p>
            <a:endParaRPr lang="en-GB" baseline="0" noProof="0" dirty="0"/>
          </a:p>
          <a:p>
            <a:r>
              <a:rPr lang="pt-PT" baseline="0" noProof="0"/>
              <a:t>A maior parte da moeda é baseada na mesma abordagem: Uma rede peer-to-peer para minerar moedas e validar transações e um fornecimento limitado e predefinido da moeda.</a:t>
            </a:r>
          </a:p>
          <a:p>
            <a:endParaRPr lang="en-GB" dirty="0"/>
          </a:p>
        </p:txBody>
      </p:sp>
      <p:sp>
        <p:nvSpPr>
          <p:cNvPr id="4" name="Slide Number Placeholder 3"/>
          <p:cNvSpPr>
            <a:spLocks noGrp="1"/>
          </p:cNvSpPr>
          <p:nvPr>
            <p:ph type="sldNum" sz="quarter" idx="10"/>
          </p:nvPr>
        </p:nvSpPr>
        <p:spPr/>
        <p:txBody>
          <a:bodyPr/>
          <a:lstStyle/>
          <a:p>
            <a:pPr>
              <a:defRPr/>
            </a:pPr>
            <a:fld id="{386ECC3D-E4E4-1648-8C66-E612003B53A7}" type="slidenum">
              <a:rPr lang="en-US" smtClean="0"/>
              <a:pPr>
                <a:defRPr/>
              </a:pPr>
              <a:t>68</a:t>
            </a:fld>
            <a:endParaRPr lang="en-US"/>
          </a:p>
        </p:txBody>
      </p:sp>
    </p:spTree>
    <p:extLst>
      <p:ext uri="{BB962C8B-B14F-4D97-AF65-F5344CB8AC3E}">
        <p14:creationId xmlns:p14="http://schemas.microsoft.com/office/powerpoint/2010/main" val="5859886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a:t>
            </a:r>
            <a:r>
              <a:rPr lang="pt-PT" baseline="0"/>
              <a:t>três slides seguintes fornecem informações de IOCTA sobre formas de criptomoedas utilizadas por criminosos, além de Bitcooin</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69</a:t>
            </a:fld>
            <a:endParaRPr lang="en-US"/>
          </a:p>
        </p:txBody>
      </p:sp>
    </p:spTree>
    <p:extLst>
      <p:ext uri="{BB962C8B-B14F-4D97-AF65-F5344CB8AC3E}">
        <p14:creationId xmlns:p14="http://schemas.microsoft.com/office/powerpoint/2010/main" val="674002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5827260C-95DC-194B-88B2-0B241DEC43BF}" type="slidenum">
              <a:rPr lang="en-US" smtClean="0"/>
              <a:pPr/>
              <a:t>70</a:t>
            </a:fld>
            <a:endParaRPr lang="en-US"/>
          </a:p>
        </p:txBody>
      </p:sp>
    </p:spTree>
    <p:extLst>
      <p:ext uri="{BB962C8B-B14F-4D97-AF65-F5344CB8AC3E}">
        <p14:creationId xmlns:p14="http://schemas.microsoft.com/office/powerpoint/2010/main" val="8625923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pt-PT" sz="1200">
                <a:solidFill>
                  <a:schemeClr val="tx1"/>
                </a:solidFill>
                <a:latin typeface="+mn-lt"/>
                <a:ea typeface="+mn-ea"/>
                <a:cs typeface="+mn-cs"/>
              </a:rPr>
              <a:t>Os objetivos individuais são as coisas que o delegado deve ser capaz de fazer no final da sessão.  Estes objetivos podem ser utilizados para testar o conhecimento que os alunos obtiveram e permitir que os alunos avaliem a formação.  Para esta sessão, os alunos devem ser capazes de:</a:t>
            </a:r>
          </a:p>
          <a:p>
            <a:pPr lvl="0"/>
            <a:r>
              <a:rPr lang="pt-PT"/>
              <a:t></a:t>
            </a:r>
            <a:r>
              <a:rPr lang="pt-PT" baseline="0"/>
              <a:t> </a:t>
            </a:r>
            <a:r>
              <a:rPr lang="pt-PT" sz="1200">
                <a:solidFill>
                  <a:schemeClr val="tx1"/>
                </a:solidFill>
                <a:latin typeface="+mn-lt"/>
                <a:ea typeface="+mn-ea"/>
                <a:cs typeface="+mn-cs"/>
              </a:rPr>
              <a:t>Identificar os formadores e colegas participantes</a:t>
            </a:r>
          </a:p>
          <a:p>
            <a:pPr lvl="0"/>
            <a:r>
              <a:rPr lang="pt-PT"/>
              <a:t></a:t>
            </a:r>
            <a:r>
              <a:rPr lang="pt-PT" baseline="0"/>
              <a:t> </a:t>
            </a:r>
            <a:r>
              <a:rPr lang="pt-PT" sz="1200">
                <a:solidFill>
                  <a:schemeClr val="tx1"/>
                </a:solidFill>
                <a:latin typeface="+mn-lt"/>
                <a:ea typeface="+mn-ea"/>
                <a:cs typeface="+mn-cs"/>
              </a:rPr>
              <a:t>Discutir o objetivo geral do curso</a:t>
            </a:r>
          </a:p>
          <a:p>
            <a:pPr lvl="0"/>
            <a:r>
              <a:rPr lang="pt-PT"/>
              <a:t></a:t>
            </a:r>
            <a:r>
              <a:rPr lang="pt-PT" baseline="0"/>
              <a:t> </a:t>
            </a:r>
            <a:r>
              <a:rPr lang="pt-PT" sz="1200">
                <a:solidFill>
                  <a:schemeClr val="tx1"/>
                </a:solidFill>
                <a:latin typeface="+mn-lt"/>
                <a:ea typeface="+mn-ea"/>
                <a:cs typeface="+mn-cs"/>
              </a:rPr>
              <a:t>Explicar porque é que este curso é necessário</a:t>
            </a:r>
          </a:p>
          <a:p>
            <a:pPr lvl="0"/>
            <a:r>
              <a:rPr lang="pt-PT"/>
              <a:t></a:t>
            </a:r>
            <a:r>
              <a:rPr lang="pt-PT" baseline="0"/>
              <a:t> </a:t>
            </a:r>
            <a:r>
              <a:rPr lang="pt-PT" sz="1200">
                <a:solidFill>
                  <a:schemeClr val="tx1"/>
                </a:solidFill>
                <a:latin typeface="+mn-lt"/>
                <a:ea typeface="+mn-ea"/>
                <a:cs typeface="+mn-cs"/>
              </a:rPr>
              <a:t>Enumerar as partes que compõem o horário e as atividades do curso</a:t>
            </a:r>
          </a:p>
          <a:p>
            <a:r>
              <a:rPr lang="pt-PT"/>
              <a:t></a:t>
            </a:r>
            <a:r>
              <a:rPr lang="pt-PT" baseline="0"/>
              <a:t> </a:t>
            </a:r>
            <a:r>
              <a:rPr lang="pt-PT" sz="1200">
                <a:solidFill>
                  <a:schemeClr val="tx1"/>
                </a:solidFill>
                <a:latin typeface="+mn-lt"/>
                <a:ea typeface="+mn-ea"/>
                <a:cs typeface="+mn-cs"/>
              </a:rPr>
              <a:t>Enumerar os procedimentos de saúde e segurança para o local.</a:t>
            </a:r>
          </a:p>
        </p:txBody>
      </p:sp>
      <p:sp>
        <p:nvSpPr>
          <p:cNvPr id="4" name="Espace réservé du numéro de diapositive 3"/>
          <p:cNvSpPr>
            <a:spLocks noGrp="1"/>
          </p:cNvSpPr>
          <p:nvPr>
            <p:ph type="sldNum" sz="quarter" idx="10"/>
          </p:nvPr>
        </p:nvSpPr>
        <p:spPr/>
        <p:txBody>
          <a:bodyPr/>
          <a:lstStyle/>
          <a:p>
            <a:fld id="{5827260C-95DC-194B-88B2-0B241DEC43BF}" type="slidenum">
              <a:rPr lang="en-US" smtClean="0"/>
              <a:pPr/>
              <a:t>72</a:t>
            </a:fld>
            <a:endParaRPr lang="en-US"/>
          </a:p>
        </p:txBody>
      </p:sp>
    </p:spTree>
    <p:extLst>
      <p:ext uri="{BB962C8B-B14F-4D97-AF65-F5344CB8AC3E}">
        <p14:creationId xmlns:p14="http://schemas.microsoft.com/office/powerpoint/2010/main" val="1685160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https://www.slideshare.net/wearesocialsg/global-digital-statshot-q2-2017</a:t>
            </a:r>
          </a:p>
        </p:txBody>
      </p:sp>
      <p:sp>
        <p:nvSpPr>
          <p:cNvPr id="4" name="Slide Number Placeholder 3"/>
          <p:cNvSpPr>
            <a:spLocks noGrp="1"/>
          </p:cNvSpPr>
          <p:nvPr>
            <p:ph type="sldNum" sz="quarter" idx="10"/>
          </p:nvPr>
        </p:nvSpPr>
        <p:spPr/>
        <p:txBody>
          <a:bodyPr/>
          <a:lstStyle/>
          <a:p>
            <a:fld id="{5827260C-95DC-194B-88B2-0B241DEC43BF}" type="slidenum">
              <a:rPr lang="en-US" smtClean="0"/>
              <a:pPr/>
              <a:t>6</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formador deve dar aos participantes a oportunidade de fazer quaisquer perguntas que possam ter em relação à aula.</a:t>
            </a:r>
          </a:p>
          <a:p>
            <a:endParaRPr lang="en-GB" sz="1200" b="1" kern="1200" dirty="0">
              <a:solidFill>
                <a:schemeClr val="tx1"/>
              </a:solidFill>
              <a:effectLst/>
              <a:latin typeface="+mn-lt"/>
              <a:ea typeface="+mn-ea"/>
              <a:cs typeface="+mn-cs"/>
            </a:endParaRPr>
          </a:p>
          <a:p>
            <a:r>
              <a:rPr lang="pt-PT" sz="1200" b="1">
                <a:solidFill>
                  <a:schemeClr val="tx1"/>
                </a:solidFill>
                <a:latin typeface="+mn-lt"/>
                <a:ea typeface="+mn-ea"/>
                <a:cs typeface="+mn-cs"/>
              </a:rPr>
              <a:t>Exercícios Práticos (se aplicável)</a:t>
            </a:r>
          </a:p>
          <a:p>
            <a:r>
              <a:rPr lang="pt-PT" sz="1200">
                <a:solidFill>
                  <a:schemeClr val="tx1"/>
                </a:solidFill>
                <a:latin typeface="+mn-lt"/>
                <a:ea typeface="+mn-ea"/>
                <a:cs typeface="+mn-cs"/>
              </a:rPr>
              <a:t>O único exercício prático nesta sessão é a apresentação dos alunos e formadores e os requisitos desta estão definidos na secção anterior.</a:t>
            </a:r>
          </a:p>
          <a:p>
            <a:r>
              <a:rPr lang="pt-PT" sz="1200">
                <a:solidFill>
                  <a:schemeClr val="tx1"/>
                </a:solidFill>
                <a:latin typeface="+mn-lt"/>
                <a:ea typeface="+mn-ea"/>
                <a:cs typeface="+mn-cs"/>
              </a:rPr>
              <a:t> </a:t>
            </a:r>
          </a:p>
          <a:p>
            <a:r>
              <a:rPr lang="pt-PT" sz="1200" b="1">
                <a:solidFill>
                  <a:schemeClr val="tx1"/>
                </a:solidFill>
                <a:latin typeface="+mn-lt"/>
                <a:ea typeface="+mn-ea"/>
                <a:cs typeface="+mn-cs"/>
              </a:rPr>
              <a:t>Avaliação de conhecimentos</a:t>
            </a:r>
          </a:p>
          <a:p>
            <a:r>
              <a:rPr lang="pt-PT" sz="1200">
                <a:solidFill>
                  <a:schemeClr val="tx1"/>
                </a:solidFill>
                <a:latin typeface="+mn-lt"/>
                <a:ea typeface="+mn-ea"/>
                <a:cs typeface="+mn-cs"/>
              </a:rPr>
              <a:t>Não há avaliação de conhecimentos nesta sessão</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73</a:t>
            </a:fld>
            <a:endParaRPr lang="en-GB"/>
          </a:p>
        </p:txBody>
      </p:sp>
    </p:spTree>
    <p:extLst>
      <p:ext uri="{BB962C8B-B14F-4D97-AF65-F5344CB8AC3E}">
        <p14:creationId xmlns:p14="http://schemas.microsoft.com/office/powerpoint/2010/main" val="1048072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7</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8</a:t>
            </a:fld>
            <a:endParaRPr lang="en-US"/>
          </a:p>
        </p:txBody>
      </p:sp>
    </p:spTree>
    <p:extLst>
      <p:ext uri="{BB962C8B-B14F-4D97-AF65-F5344CB8AC3E}">
        <p14:creationId xmlns:p14="http://schemas.microsoft.com/office/powerpoint/2010/main" val="52229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Este slide </a:t>
            </a:r>
            <a:r>
              <a:rPr lang="pt-PT" sz="1200" baseline="0">
                <a:solidFill>
                  <a:schemeClr val="tx1"/>
                </a:solidFill>
                <a:latin typeface="+mn-lt"/>
                <a:ea typeface="+mn-ea"/>
                <a:cs typeface="+mn-cs"/>
              </a:rPr>
              <a:t>serve para fornecer algumas observações introdutórias. </a:t>
            </a:r>
          </a:p>
          <a:p>
            <a:r>
              <a:rPr lang="pt-PT" sz="1200" baseline="0">
                <a:solidFill>
                  <a:schemeClr val="tx1"/>
                </a:solidFill>
                <a:latin typeface="+mn-lt"/>
                <a:ea typeface="+mn-ea"/>
                <a:cs typeface="+mn-cs"/>
              </a:rPr>
              <a:t>Sendo estes tópicos já abordados no Curso de Formação Introdutória, cabe ao formador avaliar se existe a necessidade de os utilizar ou ignorar</a:t>
            </a:r>
          </a:p>
          <a:p>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a:t>Fonte: https://www.slideshare.net/wearesocialsg/digital-in-2017-global-overview </a:t>
            </a:r>
          </a:p>
        </p:txBody>
      </p:sp>
      <p:sp>
        <p:nvSpPr>
          <p:cNvPr id="4" name="Slide Number Placeholder 3"/>
          <p:cNvSpPr>
            <a:spLocks noGrp="1"/>
          </p:cNvSpPr>
          <p:nvPr>
            <p:ph type="sldNum" sz="quarter" idx="10"/>
          </p:nvPr>
        </p:nvSpPr>
        <p:spPr/>
        <p:txBody>
          <a:bodyPr/>
          <a:lstStyle/>
          <a:p>
            <a:fld id="{5827260C-95DC-194B-88B2-0B241DEC43BF}" type="slidenum">
              <a:rPr lang="en-US" smtClean="0"/>
              <a:pPr/>
              <a:t>9</a:t>
            </a:fld>
            <a:endParaRPr lang="en-US"/>
          </a:p>
        </p:txBody>
      </p:sp>
    </p:spTree>
    <p:extLst>
      <p:ext uri="{BB962C8B-B14F-4D97-AF65-F5344CB8AC3E}">
        <p14:creationId xmlns:p14="http://schemas.microsoft.com/office/powerpoint/2010/main" val="5222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4"/>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6"/>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8" name="Footer Placeholder 7"/>
          <p:cNvSpPr>
            <a:spLocks noGrp="1"/>
          </p:cNvSpPr>
          <p:nvPr>
            <p:ph type="ftr" sz="quarter" idx="11" hasCustomPrompt="1"/>
          </p:nvPr>
        </p:nvSpPr>
        <p:spPr/>
        <p:txBody>
          <a:bodyPr/>
          <a:lstStyle/>
          <a:p>
            <a:endParaRPr lang="en-US"/>
          </a:p>
        </p:txBody>
      </p:sp>
      <p:sp>
        <p:nvSpPr>
          <p:cNvPr id="9" name="Slide Number Placeholder 8"/>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2"/>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4" name="Footer Placeholder 3"/>
          <p:cNvSpPr>
            <a:spLocks noGrp="1"/>
          </p:cNvSpPr>
          <p:nvPr>
            <p:ph type="ftr" sz="quarter" idx="11" hasCustomPrompt="1"/>
          </p:nvPr>
        </p:nvSpPr>
        <p:spPr/>
        <p:txBody>
          <a:bodyPr/>
          <a:lstStyle/>
          <a:p>
            <a:endParaRPr lang="en-US"/>
          </a:p>
        </p:txBody>
      </p:sp>
      <p:sp>
        <p:nvSpPr>
          <p:cNvPr id="5" name="Slide Number Placeholder 4"/>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3" name="Footer Placeholder 2"/>
          <p:cNvSpPr>
            <a:spLocks noGrp="1"/>
          </p:cNvSpPr>
          <p:nvPr>
            <p:ph type="ftr" sz="quarter" idx="11" hasCustomPrompt="1"/>
          </p:nvPr>
        </p:nvSpPr>
        <p:spPr/>
        <p:txBody>
          <a:bodyPr/>
          <a:lstStyle/>
          <a:p>
            <a:endParaRPr lang="en-US"/>
          </a:p>
        </p:txBody>
      </p:sp>
      <p:sp>
        <p:nvSpPr>
          <p:cNvPr id="4" name="Slide Number Placeholder 3"/>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7C93875C-D206-EB44-B59F-1EDFAD2C5F06}" type="datetimeFigureOut">
              <a:rPr lang="en-US" smtClean="0"/>
              <a:pPr/>
              <a:t>4/30/2019</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8DF1BBC2-C6C1-6D4F-9D3D-8F3A1589EE87}"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a:t>Clique para editar o estilo do título principal</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93875C-D206-EB44-B59F-1EDFAD2C5F06}" type="datetimeFigureOut">
              <a:rPr lang="en-US" smtClean="0"/>
              <a:pPr/>
              <a:t>4/30/2019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F1BBC2-C6C1-6D4F-9D3D-8F3A1589EE87}" type="slidenum">
              <a:rPr lang="en-US" smtClean="0"/>
              <a:pPr/>
              <a:t>‹nº›</a:t>
            </a:fld>
            <a:endParaRPr lang="en-US"/>
          </a:p>
        </p:txBody>
      </p:sp>
      <p:sp>
        <p:nvSpPr>
          <p:cNvPr id="7" name="Rectangle 6"/>
          <p:cNvSpPr/>
          <p:nvPr userDrawn="1"/>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21"/>
          <p:cNvSpPr>
            <a:spLocks noChangeArrowheads="1"/>
          </p:cNvSpPr>
          <p:nvPr userDrawn="1"/>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pt-PT" sz="1200" b="1">
                <a:solidFill>
                  <a:srgbClr val="FFFFFF"/>
                </a:solidFill>
                <a:latin typeface="Verdana" charset="0"/>
                <a:cs typeface="Verdana" charset="0"/>
              </a:rPr>
              <a:t>- </a:t>
            </a:r>
            <a:fld id="{BC1FC2EF-4E97-CE44-8211-E22E5CE7EAC8}" type="slidenum">
              <a:rPr lang="en-US" sz="1200" b="1">
                <a:solidFill>
                  <a:srgbClr val="FFFFFF"/>
                </a:solidFill>
                <a:latin typeface="Verdana" charset="0"/>
                <a:cs typeface="Verdana" charset="0"/>
              </a:rPr>
              <a:pPr algn="ctr"/>
              <a:t>‹nº›</a:t>
            </a:fld>
            <a:r>
              <a:rPr lang="pt-PT" sz="1200" b="1">
                <a:solidFill>
                  <a:srgbClr val="FFFFFF"/>
                </a:solidFill>
                <a:latin typeface="Verdana" charset="0"/>
                <a:cs typeface="Verdana" charset="0"/>
              </a:rPr>
              <a:t> -</a:t>
            </a:r>
          </a:p>
        </p:txBody>
      </p:sp>
      <p:sp>
        <p:nvSpPr>
          <p:cNvPr id="9" name="Rectangle 8"/>
          <p:cNvSpPr/>
          <p:nvPr userDrawn="1"/>
        </p:nvSpPr>
        <p:spPr>
          <a:xfrm>
            <a:off x="-34925" y="-95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21"/>
          <p:cNvSpPr>
            <a:spLocks noChangeArrowheads="1"/>
          </p:cNvSpPr>
          <p:nvPr userDrawn="1"/>
        </p:nvSpPr>
        <p:spPr bwMode="auto">
          <a:xfrm>
            <a:off x="7938" y="19244"/>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pt-PT" sz="1200" b="1" dirty="0">
                <a:solidFill>
                  <a:srgbClr val="FFFFFF"/>
                </a:solidFill>
                <a:latin typeface="Verdana" charset="0"/>
                <a:cs typeface="Verdana" charset="0"/>
              </a:rPr>
              <a:t>Conselho</a:t>
            </a:r>
            <a:r>
              <a:rPr lang="pt-PT" sz="1200" b="1" baseline="0" dirty="0">
                <a:solidFill>
                  <a:srgbClr val="FFFFFF"/>
                </a:solidFill>
                <a:latin typeface="Verdana" charset="0"/>
                <a:cs typeface="Verdana" charset="0"/>
              </a:rPr>
              <a:t> </a:t>
            </a:r>
            <a:r>
              <a:rPr lang="pt-PT" sz="1200" b="1" baseline="0" dirty="0" smtClean="0">
                <a:solidFill>
                  <a:srgbClr val="FFFFFF"/>
                </a:solidFill>
                <a:latin typeface="Verdana" charset="0"/>
                <a:cs typeface="Verdana" charset="0"/>
              </a:rPr>
              <a:t>da Europa/C-PROC </a:t>
            </a:r>
            <a:r>
              <a:rPr lang="pt-PT" sz="1200" b="1" baseline="0" dirty="0">
                <a:solidFill>
                  <a:srgbClr val="FFFFFF"/>
                </a:solidFill>
                <a:latin typeface="Verdana" charset="0"/>
                <a:cs typeface="Verdana" charset="0"/>
              </a:rPr>
              <a:t>– Curso judicial avançado sobre cibercrime e provas </a:t>
            </a:r>
            <a:r>
              <a:rPr lang="pt-PT" sz="1200" b="1" baseline="0" dirty="0" err="1">
                <a:solidFill>
                  <a:srgbClr val="FFFFFF"/>
                </a:solidFill>
                <a:latin typeface="Verdana" charset="0"/>
                <a:cs typeface="Verdana" charset="0"/>
              </a:rPr>
              <a:t>eletrónicas</a:t>
            </a:r>
            <a:endParaRPr lang="pt-PT" sz="1200" b="1" baseline="0" dirty="0">
              <a:solidFill>
                <a:srgbClr val="FFFFFF"/>
              </a:solidFill>
              <a:latin typeface="Verdana" charset="0"/>
              <a:cs typeface="Verdana"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BvId5-0295U"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trendmicro.co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9.png"/><Relationship Id="rId4" Type="http://schemas.openxmlformats.org/officeDocument/2006/relationships/notesSlide" Target="../notesSlides/notesSlide3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png"/><Relationship Id="rId4"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www.pentestpartners.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7.png"/><Relationship Id="rId4"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hyperlink" Target="coinmarket"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pt-PT" dirty="0"/>
              <a:t>Formação Avançada sobre Cibercrime para Juízes e Procuradores</a:t>
            </a:r>
          </a:p>
        </p:txBody>
      </p:sp>
      <p:sp>
        <p:nvSpPr>
          <p:cNvPr id="3" name="Subtitle 2"/>
          <p:cNvSpPr>
            <a:spLocks noGrp="1"/>
          </p:cNvSpPr>
          <p:nvPr>
            <p:ph type="subTitle" idx="1"/>
          </p:nvPr>
        </p:nvSpPr>
        <p:spPr/>
        <p:txBody>
          <a:bodyPr/>
          <a:lstStyle/>
          <a:p>
            <a:r>
              <a:rPr lang="pt-PT">
                <a:solidFill>
                  <a:schemeClr val="bg1">
                    <a:lumMod val="65000"/>
                  </a:schemeClr>
                </a:solidFill>
              </a:rPr>
              <a:t>Sessão 2.1.3</a:t>
            </a:r>
          </a:p>
          <a:p>
            <a:r>
              <a:rPr lang="pt-PT">
                <a:solidFill>
                  <a:schemeClr val="bg1">
                    <a:lumMod val="65000"/>
                  </a:schemeClr>
                </a:solidFill>
              </a:rPr>
              <a:t>Atualização tecnológica</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6" y="443764"/>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Utilização de redes sociais: Descrição geral regional</a:t>
            </a:r>
          </a:p>
        </p:txBody>
      </p:sp>
      <p:pic>
        <p:nvPicPr>
          <p:cNvPr id="5" name="Picture 4"/>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126053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sz="4000" b="1"/>
              <a:t>Utilizadores ativos por plataforma</a:t>
            </a:r>
          </a:p>
        </p:txBody>
      </p:sp>
      <p:pic>
        <p:nvPicPr>
          <p:cNvPr id="4" name="Picture 3"/>
          <p:cNvPicPr>
            <a:picLocks noChangeAspect="1"/>
          </p:cNvPicPr>
          <p:nvPr/>
        </p:nvPicPr>
        <p:blipFill rotWithShape="1">
          <a:blip r:embed="rId3"/>
          <a:srcRect t="8120" b="1624"/>
          <a:stretch/>
        </p:blipFill>
        <p:spPr>
          <a:xfrm>
            <a:off x="0" y="1492590"/>
            <a:ext cx="9144000" cy="5158154"/>
          </a:xfrm>
          <a:prstGeom prst="rect">
            <a:avLst/>
          </a:prstGeom>
        </p:spPr>
      </p:pic>
    </p:spTree>
    <p:extLst>
      <p:ext uri="{BB962C8B-B14F-4D97-AF65-F5344CB8AC3E}">
        <p14:creationId xmlns:p14="http://schemas.microsoft.com/office/powerpoint/2010/main" val="1188165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sz="4000" b="1"/>
              <a:t>Tempo gasto em redes sociais</a:t>
            </a:r>
          </a:p>
        </p:txBody>
      </p:sp>
      <p:pic>
        <p:nvPicPr>
          <p:cNvPr id="5" name="Picture 4"/>
          <p:cNvPicPr>
            <a:picLocks noChangeAspect="1"/>
          </p:cNvPicPr>
          <p:nvPr/>
        </p:nvPicPr>
        <p:blipFill rotWithShape="1">
          <a:blip r:embed="rId3"/>
          <a:srcRect t="8120" b="1624"/>
          <a:stretch/>
        </p:blipFill>
        <p:spPr>
          <a:xfrm>
            <a:off x="0" y="1531078"/>
            <a:ext cx="9144000" cy="5158154"/>
          </a:xfrm>
          <a:prstGeom prst="rect">
            <a:avLst/>
          </a:prstGeom>
        </p:spPr>
      </p:pic>
    </p:spTree>
    <p:extLst>
      <p:ext uri="{BB962C8B-B14F-4D97-AF65-F5344CB8AC3E}">
        <p14:creationId xmlns:p14="http://schemas.microsoft.com/office/powerpoint/2010/main" val="1203311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81214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0965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6688"/>
          </a:xfrm>
        </p:spPr>
        <p:txBody>
          <a:bodyPr>
            <a:normAutofit/>
          </a:bodyPr>
          <a:lstStyle/>
          <a:p>
            <a:pPr algn="l"/>
            <a:r>
              <a:rPr lang="pt-PT" b="1" dirty="0"/>
              <a:t>2016 - Assalto cibernético SWIFT</a:t>
            </a:r>
          </a:p>
        </p:txBody>
      </p:sp>
      <p:sp>
        <p:nvSpPr>
          <p:cNvPr id="3" name="Content Placeholder 2"/>
          <p:cNvSpPr>
            <a:spLocks noGrp="1"/>
          </p:cNvSpPr>
          <p:nvPr>
            <p:ph idx="1"/>
          </p:nvPr>
        </p:nvSpPr>
        <p:spPr>
          <a:xfrm>
            <a:off x="457200" y="1141326"/>
            <a:ext cx="8449659" cy="5481577"/>
          </a:xfrm>
        </p:spPr>
        <p:txBody>
          <a:bodyPr>
            <a:noAutofit/>
          </a:bodyPr>
          <a:lstStyle/>
          <a:p>
            <a:pPr marL="0" indent="0" algn="just">
              <a:spcBef>
                <a:spcPts val="600"/>
              </a:spcBef>
              <a:spcAft>
                <a:spcPts val="600"/>
              </a:spcAft>
              <a:buNone/>
            </a:pPr>
            <a:r>
              <a:rPr lang="pt-PT" sz="2400" dirty="0">
                <a:cs typeface="Verdana" charset="0"/>
              </a:rPr>
              <a:t>Em </a:t>
            </a:r>
            <a:r>
              <a:rPr lang="pt-PT" sz="2400" dirty="0" err="1">
                <a:cs typeface="Verdana" charset="0"/>
              </a:rPr>
              <a:t>fevereiro</a:t>
            </a:r>
            <a:r>
              <a:rPr lang="pt-PT" sz="2400" dirty="0">
                <a:cs typeface="Verdana" charset="0"/>
              </a:rPr>
              <a:t> de 2016, as instruções para roubar </a:t>
            </a:r>
            <a:r>
              <a:rPr lang="pt-PT" sz="2400" b="1" dirty="0">
                <a:cs typeface="Verdana" charset="0"/>
              </a:rPr>
              <a:t>951 milhões de dólares americanos</a:t>
            </a:r>
            <a:r>
              <a:rPr lang="pt-PT" sz="2400" dirty="0">
                <a:cs typeface="Verdana" charset="0"/>
              </a:rPr>
              <a:t> do Bangladesh </a:t>
            </a:r>
            <a:r>
              <a:rPr lang="pt-PT" sz="2400" dirty="0" err="1">
                <a:cs typeface="Verdana" charset="0"/>
              </a:rPr>
              <a:t>Bank</a:t>
            </a:r>
            <a:r>
              <a:rPr lang="pt-PT" sz="2400" dirty="0">
                <a:cs typeface="Verdana" charset="0"/>
              </a:rPr>
              <a:t>, o banco central do Bangladesh, foram emitidas através da rede SWIFT. </a:t>
            </a:r>
          </a:p>
          <a:p>
            <a:pPr marL="0" indent="0" algn="just">
              <a:spcBef>
                <a:spcPts val="600"/>
              </a:spcBef>
              <a:spcAft>
                <a:spcPts val="600"/>
              </a:spcAft>
              <a:buNone/>
            </a:pPr>
            <a:r>
              <a:rPr lang="pt-PT" sz="2400" dirty="0">
                <a:cs typeface="Verdana" charset="0"/>
              </a:rPr>
              <a:t>Cinco </a:t>
            </a:r>
            <a:r>
              <a:rPr lang="pt-PT" sz="2400" dirty="0" err="1">
                <a:cs typeface="Verdana" charset="0"/>
              </a:rPr>
              <a:t>transações</a:t>
            </a:r>
            <a:r>
              <a:rPr lang="pt-PT" sz="2400" dirty="0">
                <a:cs typeface="Verdana" charset="0"/>
              </a:rPr>
              <a:t> emitidas por hackers, no valor de </a:t>
            </a:r>
            <a:r>
              <a:rPr lang="pt-PT" sz="2400" b="1" dirty="0">
                <a:cs typeface="Verdana" charset="0"/>
              </a:rPr>
              <a:t>101 milhões de dólares</a:t>
            </a:r>
            <a:r>
              <a:rPr lang="pt-PT" sz="2400" dirty="0">
                <a:cs typeface="Verdana" charset="0"/>
              </a:rPr>
              <a:t> e retiradas de uma conta do Banco de Bangladesh no Federal Reserve </a:t>
            </a:r>
            <a:r>
              <a:rPr lang="pt-PT" sz="2400" dirty="0" err="1">
                <a:cs typeface="Verdana" charset="0"/>
              </a:rPr>
              <a:t>Bank</a:t>
            </a:r>
            <a:r>
              <a:rPr lang="pt-PT" sz="2400" dirty="0">
                <a:cs typeface="Verdana" charset="0"/>
              </a:rPr>
              <a:t> de Nova Iorque, tiveram sucesso, com 20 milhões de dólares localizados para o Sri Lanka (recuperados) e 81 milhões de dólares para as Filipinas (cerca de 18 milhões de dólares recuperados). </a:t>
            </a:r>
          </a:p>
          <a:p>
            <a:pPr marL="0" indent="0" algn="just">
              <a:spcBef>
                <a:spcPts val="600"/>
              </a:spcBef>
              <a:spcAft>
                <a:spcPts val="600"/>
              </a:spcAft>
              <a:buNone/>
            </a:pPr>
            <a:r>
              <a:rPr lang="pt-PT" sz="2400" dirty="0">
                <a:cs typeface="Verdana" charset="0"/>
              </a:rPr>
              <a:t>O Federal Reserve </a:t>
            </a:r>
            <a:r>
              <a:rPr lang="pt-PT" sz="2400" dirty="0" err="1">
                <a:cs typeface="Verdana" charset="0"/>
              </a:rPr>
              <a:t>Bank</a:t>
            </a:r>
            <a:r>
              <a:rPr lang="pt-PT" sz="2400" dirty="0">
                <a:cs typeface="Verdana" charset="0"/>
              </a:rPr>
              <a:t> de Nova Iorque bloqueou as trinta </a:t>
            </a:r>
            <a:r>
              <a:rPr lang="pt-PT" sz="2400" dirty="0" err="1">
                <a:cs typeface="Verdana" charset="0"/>
              </a:rPr>
              <a:t>transações</a:t>
            </a:r>
            <a:r>
              <a:rPr lang="pt-PT" sz="2400" dirty="0">
                <a:cs typeface="Verdana" charset="0"/>
              </a:rPr>
              <a:t> restantes, no valor de 850 milhões de dólares americanos, a pedido do Bangladesh </a:t>
            </a:r>
            <a:r>
              <a:rPr lang="pt-PT" sz="2400" dirty="0" err="1">
                <a:cs typeface="Verdana" charset="0"/>
              </a:rPr>
              <a:t>Bank</a:t>
            </a:r>
            <a:r>
              <a:rPr lang="pt-PT" sz="2400" dirty="0">
                <a:cs typeface="Verdana" charset="0"/>
              </a:rPr>
              <a:t>.</a:t>
            </a:r>
          </a:p>
        </p:txBody>
      </p:sp>
    </p:spTree>
    <p:extLst>
      <p:ext uri="{BB962C8B-B14F-4D97-AF65-F5344CB8AC3E}">
        <p14:creationId xmlns:p14="http://schemas.microsoft.com/office/powerpoint/2010/main" val="221638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pt-PT" sz="4000" b="1" dirty="0"/>
              <a:t>2016 - FBI </a:t>
            </a:r>
            <a:r>
              <a:rPr lang="pt-PT" sz="4000" b="1" dirty="0" err="1"/>
              <a:t>hackeou</a:t>
            </a:r>
            <a:r>
              <a:rPr lang="pt-PT" sz="4000" b="1" dirty="0"/>
              <a:t> o </a:t>
            </a:r>
            <a:r>
              <a:rPr lang="pt-PT" sz="4000" b="1" dirty="0" err="1"/>
              <a:t>iPhone</a:t>
            </a:r>
            <a:r>
              <a:rPr lang="pt-PT" sz="4000" b="1" dirty="0"/>
              <a:t> de um terrorista</a:t>
            </a:r>
          </a:p>
        </p:txBody>
      </p:sp>
      <p:sp>
        <p:nvSpPr>
          <p:cNvPr id="3" name="Content Placeholder 2"/>
          <p:cNvSpPr>
            <a:spLocks noGrp="1"/>
          </p:cNvSpPr>
          <p:nvPr>
            <p:ph idx="1"/>
          </p:nvPr>
        </p:nvSpPr>
        <p:spPr>
          <a:xfrm>
            <a:off x="457200" y="1600200"/>
            <a:ext cx="8229600" cy="1844435"/>
          </a:xfrm>
        </p:spPr>
        <p:txBody>
          <a:bodyPr>
            <a:noAutofit/>
          </a:bodyPr>
          <a:lstStyle/>
          <a:p>
            <a:pPr marL="0" indent="0" algn="just">
              <a:spcBef>
                <a:spcPts val="600"/>
              </a:spcBef>
              <a:spcAft>
                <a:spcPts val="600"/>
              </a:spcAft>
              <a:buNone/>
            </a:pPr>
            <a:r>
              <a:rPr lang="pt-PT" sz="2000" dirty="0">
                <a:cs typeface="Verdana" charset="0"/>
              </a:rPr>
              <a:t>Batalha muito pública sobre uma ordem de um magistrado federal na Califórnia que a </a:t>
            </a:r>
            <a:r>
              <a:rPr lang="pt-PT" sz="2000" b="1" dirty="0">
                <a:cs typeface="Verdana" charset="0"/>
              </a:rPr>
              <a:t>empresa deve ajudar o FBI a tentar entrar num </a:t>
            </a:r>
            <a:r>
              <a:rPr lang="pt-PT" sz="2000" b="1" dirty="0" err="1">
                <a:cs typeface="Verdana" charset="0"/>
              </a:rPr>
              <a:t>iPhone</a:t>
            </a:r>
            <a:r>
              <a:rPr lang="pt-PT" sz="2000" dirty="0">
                <a:cs typeface="Verdana" charset="0"/>
              </a:rPr>
              <a:t> utilizado pelo atirador de </a:t>
            </a:r>
            <a:r>
              <a:rPr lang="pt-PT" sz="2000" dirty="0" err="1">
                <a:cs typeface="Verdana" charset="0"/>
              </a:rPr>
              <a:t>San</a:t>
            </a:r>
            <a:r>
              <a:rPr lang="pt-PT" sz="2000" dirty="0">
                <a:cs typeface="Verdana" charset="0"/>
              </a:rPr>
              <a:t> Bernardino, </a:t>
            </a:r>
            <a:r>
              <a:rPr lang="pt-PT" sz="2000" dirty="0" err="1">
                <a:cs typeface="Verdana" charset="0"/>
              </a:rPr>
              <a:t>Syed</a:t>
            </a:r>
            <a:r>
              <a:rPr lang="pt-PT" sz="2000" dirty="0">
                <a:cs typeface="Verdana" charset="0"/>
              </a:rPr>
              <a:t> </a:t>
            </a:r>
            <a:r>
              <a:rPr lang="pt-PT" sz="2000" dirty="0" err="1">
                <a:cs typeface="Verdana" charset="0"/>
              </a:rPr>
              <a:t>Rizwan</a:t>
            </a:r>
            <a:r>
              <a:rPr lang="pt-PT" sz="2000" dirty="0">
                <a:cs typeface="Verdana" charset="0"/>
              </a:rPr>
              <a:t> </a:t>
            </a:r>
            <a:r>
              <a:rPr lang="pt-PT" sz="2000" dirty="0" err="1">
                <a:cs typeface="Verdana" charset="0"/>
              </a:rPr>
              <a:t>Farook</a:t>
            </a:r>
            <a:r>
              <a:rPr lang="pt-PT" sz="2000" dirty="0">
                <a:cs typeface="Verdana" charset="0"/>
              </a:rPr>
              <a:t>, </a:t>
            </a:r>
            <a:r>
              <a:rPr lang="pt-PT" sz="2000" dirty="0" err="1">
                <a:cs typeface="Verdana" charset="0"/>
              </a:rPr>
              <a:t>desativando</a:t>
            </a:r>
            <a:r>
              <a:rPr lang="pt-PT" sz="2000" dirty="0">
                <a:cs typeface="Verdana" charset="0"/>
              </a:rPr>
              <a:t> uma funcionalidade que iria bloquear os investigadores se eles fizessem 10 tentativas frustradas de determinar a palavra </a:t>
            </a:r>
            <a:r>
              <a:rPr lang="pt-PT" sz="2000" dirty="0" err="1">
                <a:cs typeface="Verdana" charset="0"/>
              </a:rPr>
              <a:t>correta</a:t>
            </a:r>
            <a:endParaRPr lang="pt-PT" sz="2000" dirty="0">
              <a:cs typeface="Verdana" charset="0"/>
            </a:endParaRPr>
          </a:p>
        </p:txBody>
      </p:sp>
      <p:sp>
        <p:nvSpPr>
          <p:cNvPr id="4" name="Curved Left Arrow 3"/>
          <p:cNvSpPr/>
          <p:nvPr/>
        </p:nvSpPr>
        <p:spPr>
          <a:xfrm>
            <a:off x="457200" y="3444635"/>
            <a:ext cx="8229600" cy="2963542"/>
          </a:xfrm>
          <a:prstGeom prst="curvedLeftArrow">
            <a:avLst>
              <a:gd name="adj1" fmla="val 9033"/>
              <a:gd name="adj2" fmla="val 19444"/>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207080" y="3598309"/>
            <a:ext cx="190576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200">
                <a:cs typeface="Verdana" charset="0"/>
              </a:rPr>
              <a:t>16 de fev. – O magistrado federal emite um pedido à Apple para ajudar o FBI a entrar no iPhone</a:t>
            </a:r>
          </a:p>
        </p:txBody>
      </p:sp>
      <p:sp>
        <p:nvSpPr>
          <p:cNvPr id="6" name="Rectangle 5"/>
          <p:cNvSpPr/>
          <p:nvPr/>
        </p:nvSpPr>
        <p:spPr>
          <a:xfrm>
            <a:off x="2420680" y="3579065"/>
            <a:ext cx="1562080" cy="93871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100" dirty="0">
                <a:cs typeface="Verdana" charset="0"/>
              </a:rPr>
              <a:t>25 de </a:t>
            </a:r>
            <a:r>
              <a:rPr lang="pt-PT" sz="1100" dirty="0" err="1">
                <a:cs typeface="Verdana" charset="0"/>
              </a:rPr>
              <a:t>fev.</a:t>
            </a:r>
            <a:r>
              <a:rPr lang="pt-PT" sz="1100" dirty="0">
                <a:cs typeface="Verdana" charset="0"/>
              </a:rPr>
              <a:t> – A Apple arquiva a sua oposição à ordem judicial, denominado um pedido de "alívio"</a:t>
            </a:r>
          </a:p>
        </p:txBody>
      </p:sp>
      <p:sp>
        <p:nvSpPr>
          <p:cNvPr id="7" name="Rectangle 6"/>
          <p:cNvSpPr/>
          <p:nvPr/>
        </p:nvSpPr>
        <p:spPr>
          <a:xfrm>
            <a:off x="4463773" y="3444635"/>
            <a:ext cx="2058723" cy="110799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100" dirty="0">
                <a:cs typeface="Verdana" charset="0"/>
              </a:rPr>
              <a:t>2 de mar. - A Apple arquiva um recurso contra a ordem, dizendo que irá recusar a ordem de escrever o código para ajudar o FBI a tentar desbloquear o iPhone encriptado.</a:t>
            </a:r>
          </a:p>
        </p:txBody>
      </p:sp>
      <p:sp>
        <p:nvSpPr>
          <p:cNvPr id="8" name="Rectangle 7"/>
          <p:cNvSpPr/>
          <p:nvPr/>
        </p:nvSpPr>
        <p:spPr>
          <a:xfrm>
            <a:off x="6907304" y="4106141"/>
            <a:ext cx="2077963" cy="144655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100" dirty="0">
                <a:cs typeface="Verdana" charset="0"/>
              </a:rPr>
              <a:t>10 de mar. - O Departamento de Justiça apresenta a sua resposta ao apelo da Apple. […] A Apple, refere </a:t>
            </a:r>
            <a:r>
              <a:rPr lang="pt-PT" sz="1100" dirty="0" err="1">
                <a:cs typeface="Verdana" charset="0"/>
              </a:rPr>
              <a:t>DOJ</a:t>
            </a:r>
            <a:r>
              <a:rPr lang="pt-PT" sz="1100" dirty="0">
                <a:cs typeface="Verdana" charset="0"/>
              </a:rPr>
              <a:t>, está a levantar falsas discussões e a referir que não está a ser solicitada uma "chave principal universal ou de reserva".</a:t>
            </a:r>
          </a:p>
        </p:txBody>
      </p:sp>
      <p:sp>
        <p:nvSpPr>
          <p:cNvPr id="9" name="Rectangle 8"/>
          <p:cNvSpPr/>
          <p:nvPr/>
        </p:nvSpPr>
        <p:spPr>
          <a:xfrm>
            <a:off x="4463773" y="5172691"/>
            <a:ext cx="2270367"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200">
                <a:cs typeface="Verdana" charset="0"/>
              </a:rPr>
              <a:t>21 de mar. – Apenas 24 horas antes do início da primeira audiência, o Departamento de Justiça solicitou um adiamento, referindo que necessitava de testar um possível novo método para desbloquear o iPhone.</a:t>
            </a:r>
          </a:p>
        </p:txBody>
      </p:sp>
      <p:sp>
        <p:nvSpPr>
          <p:cNvPr id="10" name="Rectangle 9"/>
          <p:cNvSpPr/>
          <p:nvPr/>
        </p:nvSpPr>
        <p:spPr>
          <a:xfrm>
            <a:off x="1462269" y="4899020"/>
            <a:ext cx="2539732" cy="16158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0" lvl="1">
              <a:spcBef>
                <a:spcPts val="600"/>
              </a:spcBef>
              <a:spcAft>
                <a:spcPts val="600"/>
              </a:spcAft>
            </a:pPr>
            <a:r>
              <a:rPr lang="pt-PT" sz="1100" dirty="0">
                <a:cs typeface="Verdana" charset="0"/>
              </a:rPr>
              <a:t>28 de mar. – O Departamento de Justiça retira a sua ação legal contra a Apple Inc, dizendo que o método da parte externa para contornar a função de bloqueio do telefone de um terrorista de </a:t>
            </a:r>
            <a:r>
              <a:rPr lang="pt-PT" sz="1100" dirty="0" err="1">
                <a:cs typeface="Verdana" charset="0"/>
              </a:rPr>
              <a:t>San</a:t>
            </a:r>
            <a:r>
              <a:rPr lang="pt-PT" sz="1100" dirty="0">
                <a:cs typeface="Verdana" charset="0"/>
              </a:rPr>
              <a:t> Bernardino provou ser bem sucedido. A agência não partilhou detalhes de como foi bem-sucedida ou que parte externa auxiliou.</a:t>
            </a:r>
          </a:p>
        </p:txBody>
      </p:sp>
    </p:spTree>
    <p:extLst>
      <p:ext uri="{BB962C8B-B14F-4D97-AF65-F5344CB8AC3E}">
        <p14:creationId xmlns:p14="http://schemas.microsoft.com/office/powerpoint/2010/main" val="227832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5083" y="1687875"/>
            <a:ext cx="8918917" cy="4838577"/>
          </a:xfrm>
        </p:spPr>
        <p:txBody>
          <a:bodyPr>
            <a:noAutofit/>
          </a:bodyPr>
          <a:lstStyle/>
          <a:p>
            <a:pPr>
              <a:spcBef>
                <a:spcPts val="600"/>
              </a:spcBef>
            </a:pPr>
            <a:r>
              <a:rPr lang="pt-PT" sz="2200" dirty="0">
                <a:cs typeface="Verdana"/>
              </a:rPr>
              <a:t>A rede Avalanche datada em 2009, supostamente </a:t>
            </a:r>
            <a:r>
              <a:rPr lang="pt-PT" sz="2200" b="1" dirty="0">
                <a:cs typeface="Verdana"/>
              </a:rPr>
              <a:t>comandada por mais de 600 servidores</a:t>
            </a:r>
            <a:r>
              <a:rPr lang="pt-PT" sz="2200" dirty="0">
                <a:cs typeface="Verdana"/>
              </a:rPr>
              <a:t>, distribuía </a:t>
            </a:r>
            <a:r>
              <a:rPr lang="pt-PT" sz="2200" b="1" dirty="0">
                <a:cs typeface="Verdana"/>
              </a:rPr>
              <a:t>20</a:t>
            </a:r>
            <a:r>
              <a:rPr lang="pt-PT" sz="2200" b="1" dirty="0" smtClean="0">
                <a:cs typeface="Verdana"/>
              </a:rPr>
              <a:t> vertentes diferentes de </a:t>
            </a:r>
            <a:r>
              <a:rPr lang="pt-PT" sz="2200" b="1" dirty="0">
                <a:cs typeface="Verdana"/>
              </a:rPr>
              <a:t>malware </a:t>
            </a:r>
            <a:r>
              <a:rPr lang="pt-PT" sz="2200" dirty="0">
                <a:cs typeface="Verdana"/>
              </a:rPr>
              <a:t>para </a:t>
            </a:r>
            <a:r>
              <a:rPr lang="pt-PT" sz="2200" b="1" dirty="0">
                <a:cs typeface="Verdana"/>
              </a:rPr>
              <a:t>mais de 500.000 computadores</a:t>
            </a:r>
            <a:r>
              <a:rPr lang="pt-PT" sz="2200" dirty="0">
                <a:cs typeface="Verdana"/>
              </a:rPr>
              <a:t> por todo o mundo.</a:t>
            </a:r>
          </a:p>
          <a:p>
            <a:pPr>
              <a:spcBef>
                <a:spcPts val="600"/>
              </a:spcBef>
            </a:pPr>
            <a:r>
              <a:rPr lang="pt-PT" sz="2200" b="1" dirty="0">
                <a:cs typeface="Verdana"/>
              </a:rPr>
              <a:t>Enorme impacto económico</a:t>
            </a:r>
            <a:r>
              <a:rPr lang="pt-PT" sz="2200" dirty="0">
                <a:cs typeface="Verdana"/>
              </a:rPr>
              <a:t>, difícil de avaliar a quantidade global</a:t>
            </a:r>
          </a:p>
          <a:p>
            <a:pPr>
              <a:spcBef>
                <a:spcPts val="600"/>
              </a:spcBef>
            </a:pPr>
            <a:r>
              <a:rPr lang="pt-PT" sz="2200" dirty="0">
                <a:cs typeface="Verdana"/>
              </a:rPr>
              <a:t>Longevidade das operações</a:t>
            </a:r>
          </a:p>
          <a:p>
            <a:pPr>
              <a:spcBef>
                <a:spcPts val="600"/>
              </a:spcBef>
            </a:pPr>
            <a:r>
              <a:rPr lang="pt-PT" sz="2200" b="1" dirty="0">
                <a:cs typeface="Verdana"/>
              </a:rPr>
              <a:t>4 anos de investigação</a:t>
            </a:r>
          </a:p>
          <a:p>
            <a:pPr lvl="1">
              <a:spcBef>
                <a:spcPts val="600"/>
              </a:spcBef>
            </a:pPr>
            <a:r>
              <a:rPr lang="pt-PT" sz="2200" dirty="0">
                <a:cs typeface="Verdana"/>
              </a:rPr>
              <a:t>Um </a:t>
            </a:r>
            <a:r>
              <a:rPr lang="pt-PT" sz="2200" dirty="0" err="1">
                <a:cs typeface="Verdana"/>
              </a:rPr>
              <a:t>ransomware</a:t>
            </a:r>
            <a:r>
              <a:rPr lang="pt-PT" sz="2200" dirty="0">
                <a:cs typeface="Verdana"/>
              </a:rPr>
              <a:t> e um trojan bancário foram encontrados a utilizar o mesmo </a:t>
            </a:r>
            <a:r>
              <a:rPr lang="pt-PT" sz="2200" dirty="0" err="1">
                <a:cs typeface="Verdana"/>
              </a:rPr>
              <a:t>C&amp;C</a:t>
            </a:r>
            <a:r>
              <a:rPr lang="pt-PT" sz="2200" dirty="0">
                <a:cs typeface="Verdana"/>
              </a:rPr>
              <a:t> na Alemanha, Áustria e Suíça</a:t>
            </a:r>
            <a:r>
              <a:rPr lang="pt-PT" sz="2200" dirty="0"/>
              <a:t> </a:t>
            </a:r>
            <a:r>
              <a:rPr lang="pt-PT" sz="2200" dirty="0">
                <a:cs typeface="Verdana"/>
                <a:sym typeface="Wingdings"/>
              </a:rPr>
              <a:t> Mais investigações</a:t>
            </a:r>
          </a:p>
          <a:p>
            <a:pPr lvl="1">
              <a:spcBef>
                <a:spcPts val="600"/>
              </a:spcBef>
            </a:pPr>
            <a:r>
              <a:rPr lang="pt-PT" sz="2200" dirty="0">
                <a:cs typeface="Verdana"/>
                <a:sym typeface="Wingdings"/>
              </a:rPr>
              <a:t>A engenharia</a:t>
            </a:r>
            <a:r>
              <a:rPr lang="pt-PT" sz="2200" dirty="0" smtClean="0">
                <a:cs typeface="Verdana"/>
                <a:sym typeface="Wingdings"/>
              </a:rPr>
              <a:t> reversa </a:t>
            </a:r>
            <a:r>
              <a:rPr lang="pt-PT" sz="2200" dirty="0">
                <a:cs typeface="Verdana"/>
                <a:sym typeface="Wingdings"/>
              </a:rPr>
              <a:t>detetou métodos de geração de domínios e foi possível antecipar o universo de domínios ao qual cada uma destas famílias de malware se estava a referir (cerca de 800.000, 1% registados)</a:t>
            </a:r>
          </a:p>
        </p:txBody>
      </p:sp>
      <p:sp>
        <p:nvSpPr>
          <p:cNvPr id="9" name="Title 1"/>
          <p:cNvSpPr>
            <a:spLocks noGrp="1"/>
          </p:cNvSpPr>
          <p:nvPr>
            <p:ph type="title"/>
          </p:nvPr>
        </p:nvSpPr>
        <p:spPr>
          <a:xfrm>
            <a:off x="457200" y="274638"/>
            <a:ext cx="8393384" cy="1143000"/>
          </a:xfrm>
        </p:spPr>
        <p:txBody>
          <a:bodyPr>
            <a:noAutofit/>
          </a:bodyPr>
          <a:lstStyle/>
          <a:p>
            <a:pPr algn="l"/>
            <a:r>
              <a:rPr lang="pt-PT" sz="4000" b="1"/>
              <a:t>2016 - Queda de botnet Avalanche </a:t>
            </a:r>
            <a:r>
              <a:rPr lang="pt-PT" sz="1800" b="1"/>
              <a:t>(1/2)</a:t>
            </a:r>
            <a:r>
              <a:rPr lang="pt-PT" sz="4000" b="1"/>
              <a:t> </a:t>
            </a:r>
          </a:p>
        </p:txBody>
      </p:sp>
    </p:spTree>
    <p:extLst>
      <p:ext uri="{BB962C8B-B14F-4D97-AF65-F5344CB8AC3E}">
        <p14:creationId xmlns:p14="http://schemas.microsoft.com/office/powerpoint/2010/main" val="39904481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24536"/>
          </a:xfrm>
        </p:spPr>
        <p:txBody>
          <a:bodyPr>
            <a:noAutofit/>
          </a:bodyPr>
          <a:lstStyle/>
          <a:p>
            <a:pPr>
              <a:spcBef>
                <a:spcPts val="600"/>
              </a:spcBef>
            </a:pPr>
            <a:r>
              <a:rPr lang="pt-PT" sz="2000" dirty="0">
                <a:cs typeface="Verdana"/>
              </a:rPr>
              <a:t>Cerca de </a:t>
            </a:r>
            <a:r>
              <a:rPr lang="pt-PT" sz="2000" b="1" dirty="0">
                <a:cs typeface="Verdana"/>
              </a:rPr>
              <a:t>800.000 domínios bloqueados</a:t>
            </a:r>
            <a:r>
              <a:rPr lang="pt-PT" sz="2000" dirty="0">
                <a:cs typeface="Verdana"/>
              </a:rPr>
              <a:t>, em múltiplos países </a:t>
            </a:r>
            <a:r>
              <a:rPr lang="pt-PT" sz="2000" dirty="0">
                <a:cs typeface="Verdana"/>
                <a:sym typeface="Wingdings"/>
              </a:rPr>
              <a:t> COOPERAÇÃO EXTENSA TRANSFRONTEIRIÇA, </a:t>
            </a:r>
            <a:r>
              <a:rPr lang="pt-PT" sz="2000" b="1" dirty="0">
                <a:cs typeface="Verdana"/>
                <a:sym typeface="Wingdings"/>
              </a:rPr>
              <a:t>Operação internacional durante 6 meses</a:t>
            </a:r>
          </a:p>
          <a:p>
            <a:pPr>
              <a:spcBef>
                <a:spcPts val="600"/>
              </a:spcBef>
            </a:pPr>
            <a:r>
              <a:rPr lang="pt-PT" sz="2000" b="1" dirty="0">
                <a:cs typeface="Verdana"/>
                <a:sym typeface="Wingdings"/>
              </a:rPr>
              <a:t>Ordens judiciais </a:t>
            </a:r>
            <a:r>
              <a:rPr lang="pt-PT" sz="2000" dirty="0">
                <a:cs typeface="Verdana"/>
                <a:sym typeface="Wingdings"/>
              </a:rPr>
              <a:t>dos EUA e Alemanha: mais de 60 domínios, mais de 40 registos, mais de 30 países</a:t>
            </a:r>
          </a:p>
          <a:p>
            <a:pPr>
              <a:spcBef>
                <a:spcPts val="600"/>
              </a:spcBef>
            </a:pPr>
            <a:r>
              <a:rPr lang="pt-PT" sz="2000" b="1" dirty="0" err="1">
                <a:cs typeface="Verdana"/>
                <a:sym typeface="Wingdings"/>
              </a:rPr>
              <a:t>MLATs</a:t>
            </a:r>
            <a:r>
              <a:rPr lang="pt-PT" sz="2000" dirty="0">
                <a:cs typeface="Verdana"/>
                <a:sym typeface="Wingdings"/>
              </a:rPr>
              <a:t>, não em cada país  cooperação direta voluntária solicitada</a:t>
            </a:r>
          </a:p>
          <a:p>
            <a:pPr lvl="1">
              <a:spcBef>
                <a:spcPts val="600"/>
              </a:spcBef>
            </a:pPr>
            <a:r>
              <a:rPr lang="pt-PT" sz="1600" b="1" dirty="0">
                <a:cs typeface="Verdana"/>
                <a:sym typeface="Wingdings"/>
              </a:rPr>
              <a:t>Domínio existente redirecionado para servidores de análise de tráfego (apreensão)</a:t>
            </a:r>
          </a:p>
          <a:p>
            <a:pPr lvl="1">
              <a:spcBef>
                <a:spcPts val="600"/>
              </a:spcBef>
            </a:pPr>
            <a:r>
              <a:rPr lang="pt-PT" sz="1600" b="1" dirty="0">
                <a:cs typeface="Verdana"/>
                <a:sym typeface="Wingdings"/>
              </a:rPr>
              <a:t>Domínios não registados não resolvidos (bloqueio)</a:t>
            </a:r>
          </a:p>
          <a:p>
            <a:pPr lvl="1">
              <a:spcBef>
                <a:spcPts val="600"/>
              </a:spcBef>
            </a:pPr>
            <a:r>
              <a:rPr lang="pt-PT" sz="1600" b="1" dirty="0">
                <a:cs typeface="Verdana"/>
                <a:sym typeface="Wingdings"/>
              </a:rPr>
              <a:t>Algum domínio registado e atribuído a uma análise de tráfego dedicada para observação (amostragem)</a:t>
            </a:r>
          </a:p>
          <a:p>
            <a:pPr>
              <a:spcBef>
                <a:spcPts val="600"/>
              </a:spcBef>
            </a:pPr>
            <a:r>
              <a:rPr lang="pt-PT" sz="2000" dirty="0">
                <a:cs typeface="Verdana"/>
                <a:sym typeface="Wingdings"/>
              </a:rPr>
              <a:t>Confidencialidade estrita da operação</a:t>
            </a:r>
          </a:p>
          <a:p>
            <a:pPr>
              <a:spcBef>
                <a:spcPts val="600"/>
              </a:spcBef>
            </a:pPr>
            <a:r>
              <a:rPr lang="pt-PT" sz="2000" b="1" dirty="0">
                <a:cs typeface="Verdana"/>
              </a:rPr>
              <a:t>Correção (limpeza)</a:t>
            </a:r>
            <a:r>
              <a:rPr lang="pt-PT" sz="2000" dirty="0">
                <a:cs typeface="Verdana"/>
              </a:rPr>
              <a:t> coordenada pela Polícia Alemã com a colaboração de 80+ países</a:t>
            </a:r>
          </a:p>
          <a:p>
            <a:pPr>
              <a:spcBef>
                <a:spcPts val="600"/>
              </a:spcBef>
            </a:pPr>
            <a:endParaRPr lang="en-US" sz="2000" dirty="0">
              <a:cs typeface="Verdana"/>
            </a:endParaRPr>
          </a:p>
        </p:txBody>
      </p:sp>
      <p:sp>
        <p:nvSpPr>
          <p:cNvPr id="13" name="Rectangle 12"/>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pt-PT" sz="1200" b="1">
                <a:solidFill>
                  <a:srgbClr val="FFFFFF"/>
                </a:solidFill>
                <a:latin typeface="Verdana" charset="0"/>
                <a:cs typeface="Verdana" charset="0"/>
              </a:rPr>
              <a:t>								                      - </a:t>
            </a:r>
            <a:fld id="{BC1FC2EF-4E97-CE44-8211-E22E5CE7EAC8}" type="slidenum">
              <a:rPr lang="en-US" sz="1200" b="1">
                <a:solidFill>
                  <a:srgbClr val="FFFFFF"/>
                </a:solidFill>
                <a:latin typeface="Verdana" charset="0"/>
                <a:cs typeface="Verdana" charset="0"/>
              </a:rPr>
              <a:pPr/>
              <a:t>17</a:t>
            </a:fld>
            <a:r>
              <a:rPr lang="pt-PT" sz="1200" b="1">
                <a:solidFill>
                  <a:srgbClr val="FFFFFF"/>
                </a:solidFill>
                <a:latin typeface="Verdana" charset="0"/>
                <a:cs typeface="Verdana" charset="0"/>
              </a:rPr>
              <a:t> -</a:t>
            </a:r>
          </a:p>
        </p:txBody>
      </p:sp>
      <p:sp>
        <p:nvSpPr>
          <p:cNvPr id="9" name="Title 1"/>
          <p:cNvSpPr>
            <a:spLocks noGrp="1"/>
          </p:cNvSpPr>
          <p:nvPr>
            <p:ph type="title"/>
          </p:nvPr>
        </p:nvSpPr>
        <p:spPr>
          <a:xfrm>
            <a:off x="457200" y="274638"/>
            <a:ext cx="8393384" cy="1143000"/>
          </a:xfrm>
        </p:spPr>
        <p:txBody>
          <a:bodyPr>
            <a:noAutofit/>
          </a:bodyPr>
          <a:lstStyle/>
          <a:p>
            <a:pPr algn="l"/>
            <a:r>
              <a:rPr lang="pt-PT" sz="4000" b="1"/>
              <a:t>2016 - Queda de botnet Avalanche </a:t>
            </a:r>
            <a:r>
              <a:rPr lang="pt-PT" sz="1800" b="1"/>
              <a:t>(2/2)</a:t>
            </a:r>
            <a:r>
              <a:rPr lang="pt-PT" sz="4000" b="1"/>
              <a:t> </a:t>
            </a:r>
          </a:p>
        </p:txBody>
      </p:sp>
    </p:spTree>
    <p:extLst>
      <p:ext uri="{BB962C8B-B14F-4D97-AF65-F5344CB8AC3E}">
        <p14:creationId xmlns:p14="http://schemas.microsoft.com/office/powerpoint/2010/main" val="25413530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pt-PT" b="1" dirty="0"/>
              <a:t>2016 – </a:t>
            </a:r>
            <a:r>
              <a:rPr lang="pt-PT" b="1" dirty="0" err="1"/>
              <a:t>Hack</a:t>
            </a:r>
            <a:r>
              <a:rPr lang="pt-PT" b="1" dirty="0"/>
              <a:t> ao </a:t>
            </a:r>
            <a:r>
              <a:rPr lang="pt-PT" b="1" dirty="0" err="1"/>
              <a:t>LinkedIn</a:t>
            </a:r>
            <a:endParaRPr lang="pt-PT" b="1" dirty="0"/>
          </a:p>
        </p:txBody>
      </p:sp>
      <p:sp>
        <p:nvSpPr>
          <p:cNvPr id="3" name="Content Placeholder 2"/>
          <p:cNvSpPr>
            <a:spLocks noGrp="1"/>
          </p:cNvSpPr>
          <p:nvPr>
            <p:ph idx="1"/>
          </p:nvPr>
        </p:nvSpPr>
        <p:spPr>
          <a:xfrm>
            <a:off x="457200" y="932350"/>
            <a:ext cx="8229600" cy="5512053"/>
          </a:xfrm>
        </p:spPr>
        <p:txBody>
          <a:bodyPr>
            <a:noAutofit/>
          </a:bodyPr>
          <a:lstStyle/>
          <a:p>
            <a:pPr marL="0" indent="0" algn="just">
              <a:spcBef>
                <a:spcPts val="600"/>
              </a:spcBef>
              <a:spcAft>
                <a:spcPts val="600"/>
              </a:spcAft>
              <a:buNone/>
            </a:pPr>
            <a:r>
              <a:rPr lang="pt-PT" sz="2200" dirty="0">
                <a:cs typeface="Verdana" charset="0"/>
              </a:rPr>
              <a:t>Em 2012, hackers russos atacaram o LinkedIn, roubando 6,5 milhões de contas de utilizadores incluindo e-mails e palavras-passe. </a:t>
            </a:r>
          </a:p>
          <a:p>
            <a:pPr marL="0" indent="0" algn="just">
              <a:spcBef>
                <a:spcPts val="600"/>
              </a:spcBef>
              <a:spcAft>
                <a:spcPts val="600"/>
              </a:spcAft>
              <a:buNone/>
            </a:pPr>
            <a:r>
              <a:rPr lang="pt-PT" sz="2200" dirty="0">
                <a:cs typeface="Verdana" charset="0"/>
              </a:rPr>
              <a:t>Em abril de 2016, descobriu-se que o </a:t>
            </a:r>
            <a:r>
              <a:rPr lang="pt-PT" sz="2200" b="1" dirty="0">
                <a:cs typeface="Verdana" charset="0"/>
              </a:rPr>
              <a:t>número real de contas comprometidas ultrapassava os 117 milhões</a:t>
            </a:r>
            <a:r>
              <a:rPr lang="pt-PT" sz="2200" dirty="0">
                <a:cs typeface="Verdana" charset="0"/>
              </a:rPr>
              <a:t> e que as informações destas contas ainda </a:t>
            </a:r>
            <a:r>
              <a:rPr lang="pt-PT" sz="2200" b="1" dirty="0">
                <a:cs typeface="Verdana" charset="0"/>
              </a:rPr>
              <a:t>estão a ser vendidas na </a:t>
            </a:r>
            <a:r>
              <a:rPr lang="pt-PT" sz="2200" b="1" dirty="0" err="1">
                <a:cs typeface="Verdana" charset="0"/>
              </a:rPr>
              <a:t>dark</a:t>
            </a:r>
            <a:r>
              <a:rPr lang="pt-PT" sz="2200" b="1" dirty="0">
                <a:cs typeface="Verdana" charset="0"/>
              </a:rPr>
              <a:t> web</a:t>
            </a:r>
            <a:r>
              <a:rPr lang="pt-PT" sz="2200" dirty="0">
                <a:cs typeface="Verdana" charset="0"/>
              </a:rPr>
              <a:t>. Com base em novas informações, estima-se que o ataque ao LinkedIn irá afetar cerca de 167 milhões de utilizadores. </a:t>
            </a:r>
          </a:p>
          <a:p>
            <a:pPr marL="0" indent="0" algn="just">
              <a:spcBef>
                <a:spcPts val="600"/>
              </a:spcBef>
              <a:spcAft>
                <a:spcPts val="600"/>
              </a:spcAft>
              <a:buNone/>
            </a:pPr>
            <a:r>
              <a:rPr lang="pt-PT" sz="2200" dirty="0">
                <a:cs typeface="Verdana" charset="0"/>
              </a:rPr>
              <a:t>O alegado hacker foi eventualmente apanhado na República Checa em outubro de 2016.</a:t>
            </a:r>
          </a:p>
          <a:p>
            <a:pPr marL="0" indent="0" algn="just">
              <a:spcBef>
                <a:spcPts val="600"/>
              </a:spcBef>
              <a:spcAft>
                <a:spcPts val="600"/>
              </a:spcAft>
              <a:buNone/>
            </a:pPr>
            <a:r>
              <a:rPr lang="pt-PT" sz="2200" b="1" dirty="0">
                <a:cs typeface="Verdana" charset="0"/>
              </a:rPr>
              <a:t>Dado que muitas pessoas utilizam a mesma palavra-passe para diferentes contas online, os utilizadores LinkedIn </a:t>
            </a:r>
            <a:r>
              <a:rPr lang="pt-PT" sz="2200" b="1" dirty="0" err="1">
                <a:cs typeface="Verdana" charset="0"/>
              </a:rPr>
              <a:t>hackeados</a:t>
            </a:r>
            <a:r>
              <a:rPr lang="pt-PT" sz="2200" b="1" dirty="0">
                <a:cs typeface="Verdana" charset="0"/>
              </a:rPr>
              <a:t> também têm</a:t>
            </a:r>
            <a:r>
              <a:rPr lang="pt-PT" sz="2200" b="1" dirty="0" smtClean="0">
                <a:cs typeface="Verdana" charset="0"/>
              </a:rPr>
              <a:t> a possibilidade de </a:t>
            </a:r>
            <a:r>
              <a:rPr lang="pt-PT" sz="2200" b="1" dirty="0">
                <a:cs typeface="Verdana" charset="0"/>
              </a:rPr>
              <a:t>terem outras contas, como o seu e-mail ou contas bancárias online, invadidas também.</a:t>
            </a:r>
          </a:p>
        </p:txBody>
      </p:sp>
    </p:spTree>
    <p:extLst>
      <p:ext uri="{BB962C8B-B14F-4D97-AF65-F5344CB8AC3E}">
        <p14:creationId xmlns:p14="http://schemas.microsoft.com/office/powerpoint/2010/main" val="1401686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b="1"/>
              <a:t>2016 – Hack ao Yahoo</a:t>
            </a:r>
          </a:p>
        </p:txBody>
      </p:sp>
      <p:sp>
        <p:nvSpPr>
          <p:cNvPr id="3" name="Content Placeholder 2"/>
          <p:cNvSpPr>
            <a:spLocks noGrp="1"/>
          </p:cNvSpPr>
          <p:nvPr>
            <p:ph idx="1"/>
          </p:nvPr>
        </p:nvSpPr>
        <p:spPr>
          <a:xfrm>
            <a:off x="457200" y="1417638"/>
            <a:ext cx="8229600" cy="2869876"/>
          </a:xfrm>
        </p:spPr>
        <p:txBody>
          <a:bodyPr>
            <a:noAutofit/>
          </a:bodyPr>
          <a:lstStyle/>
          <a:p>
            <a:pPr marL="0" indent="0" algn="just">
              <a:spcBef>
                <a:spcPts val="600"/>
              </a:spcBef>
              <a:spcAft>
                <a:spcPts val="600"/>
              </a:spcAft>
              <a:buNone/>
            </a:pPr>
            <a:r>
              <a:rPr lang="pt-PT" sz="1800" dirty="0">
                <a:cs typeface="Verdana" charset="0"/>
              </a:rPr>
              <a:t>Uma enorme violação de dados que remonta a 2014 pelo que se acreditava ser um </a:t>
            </a:r>
            <a:r>
              <a:rPr lang="pt-PT" sz="1800" b="1" dirty="0">
                <a:cs typeface="Verdana" charset="0"/>
              </a:rPr>
              <a:t>grupo de hackers "patrocinado pelo Estado"</a:t>
            </a:r>
            <a:r>
              <a:rPr lang="pt-PT" sz="1800" dirty="0">
                <a:cs typeface="Verdana" charset="0"/>
              </a:rPr>
              <a:t>, divulgado em agosto de 2016</a:t>
            </a:r>
          </a:p>
          <a:p>
            <a:pPr marL="0" indent="0" algn="just">
              <a:spcBef>
                <a:spcPts val="600"/>
              </a:spcBef>
              <a:spcAft>
                <a:spcPts val="600"/>
              </a:spcAft>
              <a:buNone/>
            </a:pPr>
            <a:r>
              <a:rPr lang="pt-PT" sz="1800" dirty="0">
                <a:cs typeface="Verdana" charset="0"/>
              </a:rPr>
              <a:t>Nomes de utilizadores, endereços de e-mail, datas de nascimento, números de telefone, palavras-passe e, em alguns casos, respostas de perguntas de segurança encriptadas e não encriptadas foram roubadas da base de dados do utilizador principal.</a:t>
            </a:r>
          </a:p>
          <a:p>
            <a:pPr marL="0" indent="0" algn="just">
              <a:spcBef>
                <a:spcPts val="600"/>
              </a:spcBef>
              <a:spcAft>
                <a:spcPts val="600"/>
              </a:spcAft>
              <a:buNone/>
            </a:pPr>
            <a:r>
              <a:rPr lang="pt-PT" sz="1800" dirty="0">
                <a:cs typeface="Verdana" charset="0"/>
              </a:rPr>
              <a:t>Conforme encontrado em </a:t>
            </a:r>
            <a:r>
              <a:rPr lang="pt-PT" sz="1800" dirty="0" err="1">
                <a:cs typeface="Verdana" charset="0"/>
              </a:rPr>
              <a:t>out.</a:t>
            </a:r>
            <a:r>
              <a:rPr lang="pt-PT" sz="1800" dirty="0">
                <a:cs typeface="Verdana" charset="0"/>
              </a:rPr>
              <a:t> de 2017, </a:t>
            </a:r>
            <a:r>
              <a:rPr lang="pt-PT" sz="2800" b="1" dirty="0">
                <a:solidFill>
                  <a:srgbClr val="3366FF"/>
                </a:solidFill>
                <a:cs typeface="Verdana" charset="0"/>
              </a:rPr>
              <a:t>3+ mil milhões </a:t>
            </a:r>
            <a:r>
              <a:rPr lang="pt-PT" sz="1800" b="1" dirty="0">
                <a:cs typeface="Verdana" charset="0"/>
              </a:rPr>
              <a:t>de credenciais comprometidas</a:t>
            </a:r>
          </a:p>
          <a:p>
            <a:pPr marL="0" indent="0" algn="just">
              <a:spcBef>
                <a:spcPts val="600"/>
              </a:spcBef>
              <a:spcAft>
                <a:spcPts val="600"/>
              </a:spcAft>
              <a:buNone/>
            </a:pPr>
            <a:r>
              <a:rPr lang="pt-PT" sz="1800" b="1" dirty="0">
                <a:cs typeface="Verdana" charset="0"/>
              </a:rPr>
              <a:t> </a:t>
            </a:r>
          </a:p>
          <a:p>
            <a:pPr algn="just">
              <a:spcBef>
                <a:spcPts val="600"/>
              </a:spcBef>
              <a:spcAft>
                <a:spcPts val="600"/>
              </a:spcAft>
              <a:buFont typeface="Wingdings" charset="0"/>
              <a:buChar char="à"/>
            </a:pPr>
            <a:r>
              <a:rPr lang="pt-PT" sz="1800" b="1" dirty="0">
                <a:cs typeface="Verdana" charset="0"/>
              </a:rPr>
              <a:t>MAIOR</a:t>
            </a:r>
            <a:br>
              <a:rPr lang="pt-PT" sz="1800" b="1" dirty="0">
                <a:cs typeface="Verdana" charset="0"/>
              </a:rPr>
            </a:br>
            <a:r>
              <a:rPr lang="pt-PT" sz="1800" b="1" dirty="0" err="1">
                <a:cs typeface="Verdana" charset="0"/>
              </a:rPr>
              <a:t>RUPTURA</a:t>
            </a:r>
            <a:r>
              <a:rPr lang="pt-PT" sz="1800" b="1" dirty="0">
                <a:cs typeface="Verdana" charset="0"/>
              </a:rPr>
              <a:t> DE DADOS</a:t>
            </a:r>
            <a:br>
              <a:rPr lang="pt-PT" sz="1800" b="1" dirty="0">
                <a:cs typeface="Verdana" charset="0"/>
              </a:rPr>
            </a:br>
            <a:r>
              <a:rPr lang="pt-PT" sz="1800" b="1" dirty="0">
                <a:cs typeface="Verdana" charset="0"/>
              </a:rPr>
              <a:t>NA HISTÓRIA</a:t>
            </a:r>
          </a:p>
        </p:txBody>
      </p:sp>
      <p:pic>
        <p:nvPicPr>
          <p:cNvPr id="4" name="Picture 3"/>
          <p:cNvPicPr>
            <a:picLocks noChangeAspect="1"/>
          </p:cNvPicPr>
          <p:nvPr/>
        </p:nvPicPr>
        <p:blipFill>
          <a:blip r:embed="rId3"/>
          <a:stretch>
            <a:fillRect/>
          </a:stretch>
        </p:blipFill>
        <p:spPr>
          <a:xfrm>
            <a:off x="2943786" y="4470076"/>
            <a:ext cx="5656679" cy="2080059"/>
          </a:xfrm>
          <a:prstGeom prst="rect">
            <a:avLst/>
          </a:prstGeom>
        </p:spPr>
      </p:pic>
    </p:spTree>
    <p:extLst>
      <p:ext uri="{BB962C8B-B14F-4D97-AF65-F5344CB8AC3E}">
        <p14:creationId xmlns:p14="http://schemas.microsoft.com/office/powerpoint/2010/main" val="343746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dirty="0" smtClean="0"/>
              <a:t>Programa</a:t>
            </a:r>
            <a:endParaRPr lang="pt-PT" b="1" dirty="0"/>
          </a:p>
        </p:txBody>
      </p:sp>
      <p:sp>
        <p:nvSpPr>
          <p:cNvPr id="4" name="Rectangle 3"/>
          <p:cNvSpPr>
            <a:spLocks noGrp="1" noChangeArrowheads="1"/>
          </p:cNvSpPr>
          <p:nvPr>
            <p:ph idx="1"/>
          </p:nvPr>
        </p:nvSpPr>
        <p:spPr/>
        <p:txBody>
          <a:bodyPr>
            <a:normAutofit fontScale="77500" lnSpcReduction="20000"/>
          </a:bodyPr>
          <a:lstStyle/>
          <a:p>
            <a:pPr>
              <a:lnSpc>
                <a:spcPct val="150000"/>
              </a:lnSpc>
              <a:spcBef>
                <a:spcPts val="0"/>
              </a:spcBef>
            </a:pPr>
            <a:r>
              <a:rPr lang="pt-PT" dirty="0"/>
              <a:t>Parte Um (Opcional)</a:t>
            </a:r>
          </a:p>
          <a:p>
            <a:pPr lvl="1">
              <a:lnSpc>
                <a:spcPct val="150000"/>
              </a:lnSpc>
              <a:spcBef>
                <a:spcPts val="0"/>
              </a:spcBef>
            </a:pPr>
            <a:r>
              <a:rPr lang="pt-PT" dirty="0"/>
              <a:t>Imagem instantânea da sociedade digital</a:t>
            </a:r>
          </a:p>
          <a:p>
            <a:pPr lvl="1">
              <a:lnSpc>
                <a:spcPct val="150000"/>
              </a:lnSpc>
              <a:spcBef>
                <a:spcPts val="0"/>
              </a:spcBef>
            </a:pPr>
            <a:r>
              <a:rPr lang="pt-PT" dirty="0"/>
              <a:t>Ataques recentes</a:t>
            </a:r>
          </a:p>
          <a:p>
            <a:pPr>
              <a:lnSpc>
                <a:spcPct val="150000"/>
              </a:lnSpc>
              <a:spcBef>
                <a:spcPts val="0"/>
              </a:spcBef>
            </a:pPr>
            <a:r>
              <a:rPr lang="pt-PT" dirty="0"/>
              <a:t>Parte Dois</a:t>
            </a:r>
            <a:endParaRPr lang="pt-PT" dirty="0" smtClean="0"/>
          </a:p>
          <a:p>
            <a:pPr lvl="1">
              <a:lnSpc>
                <a:spcPct val="150000"/>
              </a:lnSpc>
              <a:spcBef>
                <a:spcPts val="0"/>
              </a:spcBef>
            </a:pPr>
            <a:r>
              <a:rPr lang="pt-PT" dirty="0" smtClean="0"/>
              <a:t>Comprometimento de e</a:t>
            </a:r>
            <a:r>
              <a:rPr lang="pt-PT" dirty="0"/>
              <a:t>-mail</a:t>
            </a:r>
            <a:r>
              <a:rPr lang="pt-PT" dirty="0" smtClean="0"/>
              <a:t> de CEO/Negócio (CMN)</a:t>
            </a:r>
          </a:p>
          <a:p>
            <a:pPr>
              <a:lnSpc>
                <a:spcPct val="150000"/>
              </a:lnSpc>
              <a:spcBef>
                <a:spcPts val="0"/>
              </a:spcBef>
            </a:pPr>
            <a:r>
              <a:rPr lang="pt-PT" dirty="0"/>
              <a:t>Parte Três</a:t>
            </a:r>
          </a:p>
          <a:p>
            <a:pPr lvl="1">
              <a:lnSpc>
                <a:spcPct val="150000"/>
              </a:lnSpc>
              <a:spcBef>
                <a:spcPts val="0"/>
              </a:spcBef>
            </a:pPr>
            <a:r>
              <a:rPr lang="pt-PT" dirty="0"/>
              <a:t>Internet das Coisas</a:t>
            </a:r>
          </a:p>
          <a:p>
            <a:pPr lvl="1">
              <a:lnSpc>
                <a:spcPct val="150000"/>
              </a:lnSpc>
              <a:spcBef>
                <a:spcPts val="0"/>
              </a:spcBef>
            </a:pPr>
            <a:r>
              <a:rPr lang="pt-PT" dirty="0" err="1"/>
              <a:t>Dark</a:t>
            </a:r>
            <a:r>
              <a:rPr lang="pt-PT" dirty="0"/>
              <a:t> Net/</a:t>
            </a:r>
            <a:r>
              <a:rPr lang="pt-PT" dirty="0" err="1"/>
              <a:t>Deep</a:t>
            </a:r>
            <a:r>
              <a:rPr lang="pt-PT" dirty="0"/>
              <a:t> Web</a:t>
            </a:r>
          </a:p>
          <a:p>
            <a:pPr lvl="1">
              <a:lnSpc>
                <a:spcPct val="150000"/>
              </a:lnSpc>
              <a:spcBef>
                <a:spcPts val="0"/>
              </a:spcBef>
            </a:pPr>
            <a:r>
              <a:rPr lang="pt-PT" dirty="0"/>
              <a:t>Moedas virtuais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2016 - Ferramentas de hacking da NSA roubadas e leiloadas</a:t>
            </a:r>
          </a:p>
        </p:txBody>
      </p:sp>
      <p:sp>
        <p:nvSpPr>
          <p:cNvPr id="3" name="Content Placeholder 2"/>
          <p:cNvSpPr>
            <a:spLocks noGrp="1"/>
          </p:cNvSpPr>
          <p:nvPr>
            <p:ph idx="1"/>
          </p:nvPr>
        </p:nvSpPr>
        <p:spPr>
          <a:xfrm>
            <a:off x="457200" y="1888860"/>
            <a:ext cx="8229600" cy="4288395"/>
          </a:xfrm>
        </p:spPr>
        <p:txBody>
          <a:bodyPr numCol="2" spcCol="360000">
            <a:noAutofit/>
          </a:bodyPr>
          <a:lstStyle/>
          <a:p>
            <a:pPr marL="0" indent="0">
              <a:spcBef>
                <a:spcPts val="600"/>
              </a:spcBef>
              <a:spcAft>
                <a:spcPts val="600"/>
              </a:spcAft>
              <a:buNone/>
            </a:pPr>
            <a:r>
              <a:rPr lang="pt-PT" sz="2400" b="1" dirty="0">
                <a:cs typeface="Verdana" charset="0"/>
              </a:rPr>
              <a:t>As ferramentas de </a:t>
            </a:r>
            <a:r>
              <a:rPr lang="pt-PT" sz="2400" b="1" dirty="0" err="1">
                <a:cs typeface="Verdana" charset="0"/>
              </a:rPr>
              <a:t>hacking</a:t>
            </a:r>
            <a:r>
              <a:rPr lang="pt-PT" sz="2400" b="1" dirty="0">
                <a:cs typeface="Verdana" charset="0"/>
              </a:rPr>
              <a:t> que se acredita terem sido utilizadas pela NSA para realizar atividades de recolha e vigilância de informações foram roubadas</a:t>
            </a:r>
            <a:r>
              <a:rPr lang="pt-PT" sz="2400" dirty="0">
                <a:cs typeface="Verdana" charset="0"/>
              </a:rPr>
              <a:t> no início de 2016</a:t>
            </a:r>
            <a:r>
              <a:rPr lang="pt-PT" sz="2400" dirty="0" smtClean="0">
                <a:cs typeface="Verdana" charset="0"/>
              </a:rPr>
              <a:t> </a:t>
            </a:r>
            <a:r>
              <a:rPr lang="pt-PT" sz="2400" b="1" dirty="0" smtClean="0">
                <a:cs typeface="Verdana" charset="0"/>
              </a:rPr>
              <a:t>numa </a:t>
            </a:r>
            <a:r>
              <a:rPr lang="pt-PT" sz="2400" b="1" dirty="0">
                <a:cs typeface="Verdana" charset="0"/>
              </a:rPr>
              <a:t>das maiores violações de ficheiros confidenciais</a:t>
            </a:r>
            <a:r>
              <a:rPr lang="pt-PT" sz="2400" dirty="0">
                <a:cs typeface="Verdana" charset="0"/>
              </a:rPr>
              <a:t> desde do caso de Edward </a:t>
            </a:r>
            <a:r>
              <a:rPr lang="pt-PT" sz="2400" dirty="0" err="1">
                <a:cs typeface="Verdana" charset="0"/>
              </a:rPr>
              <a:t>Snowden</a:t>
            </a:r>
            <a:r>
              <a:rPr lang="pt-PT" sz="2400" dirty="0">
                <a:cs typeface="Verdana" charset="0"/>
              </a:rPr>
              <a:t>. </a:t>
            </a:r>
          </a:p>
          <a:p>
            <a:pPr marL="0" indent="0">
              <a:spcBef>
                <a:spcPts val="600"/>
              </a:spcBef>
              <a:spcAft>
                <a:spcPts val="600"/>
              </a:spcAft>
              <a:buNone/>
            </a:pPr>
            <a:r>
              <a:rPr lang="pt-PT" sz="2000" dirty="0">
                <a:cs typeface="Verdana" charset="0"/>
              </a:rPr>
              <a:t>Estas ferramentas, que poderiam romper os firewalls mais utilizados, foram </a:t>
            </a:r>
            <a:r>
              <a:rPr lang="pt-PT" sz="2000" b="1" dirty="0">
                <a:cs typeface="Verdana" charset="0"/>
              </a:rPr>
              <a:t>mais tarde leiloadas na </a:t>
            </a:r>
            <a:r>
              <a:rPr lang="pt-PT" sz="2000" b="1" dirty="0" err="1">
                <a:cs typeface="Verdana" charset="0"/>
              </a:rPr>
              <a:t>dark</a:t>
            </a:r>
            <a:r>
              <a:rPr lang="pt-PT" sz="2000" b="1" dirty="0">
                <a:cs typeface="Verdana" charset="0"/>
              </a:rPr>
              <a:t> web</a:t>
            </a:r>
            <a:r>
              <a:rPr lang="pt-PT" sz="2000" dirty="0">
                <a:cs typeface="Verdana" charset="0"/>
              </a:rPr>
              <a:t> pelos </a:t>
            </a:r>
            <a:r>
              <a:rPr lang="pt-PT" sz="2000" dirty="0" err="1">
                <a:cs typeface="Verdana" charset="0"/>
              </a:rPr>
              <a:t>Shadow</a:t>
            </a:r>
            <a:r>
              <a:rPr lang="pt-PT" sz="2000" dirty="0">
                <a:cs typeface="Verdana" charset="0"/>
              </a:rPr>
              <a:t> Brokers, um vendedor desconhecido dos conteúdos. </a:t>
            </a:r>
          </a:p>
          <a:p>
            <a:pPr marL="0" indent="0">
              <a:spcBef>
                <a:spcPts val="600"/>
              </a:spcBef>
              <a:spcAft>
                <a:spcPts val="600"/>
              </a:spcAft>
              <a:buNone/>
            </a:pPr>
            <a:r>
              <a:rPr lang="pt-PT" sz="2000" dirty="0">
                <a:cs typeface="Verdana" charset="0"/>
              </a:rPr>
              <a:t>Graças à fuga anterior de ficheiros de </a:t>
            </a:r>
            <a:r>
              <a:rPr lang="pt-PT" sz="2000" dirty="0" err="1">
                <a:cs typeface="Verdana" charset="0"/>
              </a:rPr>
              <a:t>Snowden</a:t>
            </a:r>
            <a:r>
              <a:rPr lang="pt-PT" sz="2000" dirty="0">
                <a:cs typeface="Verdana" charset="0"/>
              </a:rPr>
              <a:t>, os repórteres confirmaram que os conteúdos pertenciam ao governo dos EUA.</a:t>
            </a:r>
          </a:p>
        </p:txBody>
      </p:sp>
    </p:spTree>
    <p:extLst>
      <p:ext uri="{BB962C8B-B14F-4D97-AF65-F5344CB8AC3E}">
        <p14:creationId xmlns:p14="http://schemas.microsoft.com/office/powerpoint/2010/main" val="24568937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b="1"/>
              <a:t>2017 – Wannacry</a:t>
            </a:r>
          </a:p>
        </p:txBody>
      </p:sp>
      <p:sp>
        <p:nvSpPr>
          <p:cNvPr id="3" name="Content Placeholder 2"/>
          <p:cNvSpPr>
            <a:spLocks noGrp="1"/>
          </p:cNvSpPr>
          <p:nvPr>
            <p:ph idx="1"/>
          </p:nvPr>
        </p:nvSpPr>
        <p:spPr>
          <a:xfrm>
            <a:off x="457200" y="1561712"/>
            <a:ext cx="8229600" cy="4634783"/>
          </a:xfrm>
        </p:spPr>
        <p:txBody>
          <a:bodyPr numCol="2">
            <a:noAutofit/>
          </a:bodyPr>
          <a:lstStyle/>
          <a:p>
            <a:pPr marL="0" indent="0">
              <a:spcBef>
                <a:spcPts val="600"/>
              </a:spcBef>
              <a:spcAft>
                <a:spcPts val="600"/>
              </a:spcAft>
              <a:buNone/>
            </a:pPr>
            <a:r>
              <a:rPr lang="pt-PT" sz="2400" b="1" dirty="0">
                <a:cs typeface="Verdana" charset="0"/>
              </a:rPr>
              <a:t>Impacto global </a:t>
            </a:r>
            <a:r>
              <a:rPr lang="pt-PT" sz="2400" dirty="0">
                <a:cs typeface="Verdana" charset="0"/>
              </a:rPr>
              <a:t>– vitimas em mais de 200 países</a:t>
            </a:r>
          </a:p>
          <a:p>
            <a:pPr marL="0" indent="0">
              <a:spcBef>
                <a:spcPts val="600"/>
              </a:spcBef>
              <a:spcAft>
                <a:spcPts val="600"/>
              </a:spcAft>
              <a:buNone/>
            </a:pPr>
            <a:r>
              <a:rPr lang="pt-PT" sz="2400" b="1" dirty="0">
                <a:cs typeface="Verdana" charset="0"/>
              </a:rPr>
              <a:t>Difusão máxima</a:t>
            </a:r>
            <a:r>
              <a:rPr lang="pt-PT" sz="2400" dirty="0">
                <a:cs typeface="Verdana" charset="0"/>
              </a:rPr>
              <a:t> - </a:t>
            </a:r>
            <a:r>
              <a:rPr lang="pt-PT" sz="2400" dirty="0" err="1">
                <a:cs typeface="Verdana" charset="0"/>
              </a:rPr>
              <a:t>Ransomware</a:t>
            </a:r>
            <a:r>
              <a:rPr lang="pt-PT" sz="2400" dirty="0">
                <a:cs typeface="Verdana" charset="0"/>
              </a:rPr>
              <a:t> + </a:t>
            </a:r>
            <a:r>
              <a:rPr lang="pt-PT" sz="2400" dirty="0" err="1">
                <a:cs typeface="Verdana" charset="0"/>
              </a:rPr>
              <a:t>Worm</a:t>
            </a:r>
            <a:r>
              <a:rPr lang="pt-PT" sz="2400" dirty="0">
                <a:cs typeface="Verdana" charset="0"/>
              </a:rPr>
              <a:t> </a:t>
            </a:r>
            <a:r>
              <a:rPr lang="pt-PT" sz="2400" dirty="0">
                <a:cs typeface="Verdana" charset="0"/>
                <a:sym typeface="Wingdings"/>
              </a:rPr>
              <a:t> </a:t>
            </a:r>
            <a:r>
              <a:rPr lang="pt-PT" sz="2400" dirty="0">
                <a:cs typeface="Verdana" charset="0"/>
              </a:rPr>
              <a:t>O código malicioso é automaticamente copiado para cada PC na mesma rede que apresenta a mesma vulnerabilidade</a:t>
            </a:r>
          </a:p>
          <a:p>
            <a:pPr>
              <a:spcBef>
                <a:spcPts val="600"/>
              </a:spcBef>
              <a:spcAft>
                <a:spcPts val="600"/>
              </a:spcAft>
            </a:pPr>
            <a:r>
              <a:rPr lang="pt-PT" sz="2400" b="1" dirty="0">
                <a:cs typeface="Verdana" charset="0"/>
              </a:rPr>
              <a:t>Pedido de resgate</a:t>
            </a:r>
            <a:r>
              <a:rPr lang="pt-PT" sz="2400" dirty="0">
                <a:cs typeface="Verdana" charset="0"/>
              </a:rPr>
              <a:t>, a ser pago em </a:t>
            </a:r>
            <a:r>
              <a:rPr lang="pt-PT" sz="2400" b="1" dirty="0" err="1">
                <a:cs typeface="Verdana" charset="0"/>
              </a:rPr>
              <a:t>Bitcoin</a:t>
            </a:r>
            <a:endParaRPr lang="pt-PT" sz="2400" b="1" dirty="0">
              <a:cs typeface="Verdana" charset="0"/>
            </a:endParaRPr>
          </a:p>
          <a:p>
            <a:pPr>
              <a:spcBef>
                <a:spcPts val="600"/>
              </a:spcBef>
              <a:spcAft>
                <a:spcPts val="600"/>
              </a:spcAft>
            </a:pPr>
            <a:r>
              <a:rPr lang="pt-PT" sz="2400" b="1" dirty="0">
                <a:cs typeface="Verdana" charset="0"/>
              </a:rPr>
              <a:t>Parado acidentalmente</a:t>
            </a:r>
          </a:p>
          <a:p>
            <a:pPr>
              <a:spcBef>
                <a:spcPts val="600"/>
              </a:spcBef>
              <a:spcAft>
                <a:spcPts val="600"/>
              </a:spcAft>
            </a:pPr>
            <a:r>
              <a:rPr lang="pt-PT" sz="2400" b="1" dirty="0">
                <a:cs typeface="Verdana" charset="0"/>
              </a:rPr>
              <a:t>Baixo impacto financeiro global</a:t>
            </a:r>
          </a:p>
          <a:p>
            <a:pPr>
              <a:spcBef>
                <a:spcPts val="600"/>
              </a:spcBef>
              <a:spcAft>
                <a:spcPts val="600"/>
              </a:spcAft>
            </a:pPr>
            <a:r>
              <a:rPr lang="pt-PT" sz="2400" b="1" dirty="0">
                <a:cs typeface="Verdana" charset="0"/>
              </a:rPr>
              <a:t>Responsabilidade</a:t>
            </a:r>
          </a:p>
          <a:p>
            <a:pPr marL="0" indent="0" algn="just">
              <a:spcBef>
                <a:spcPts val="600"/>
              </a:spcBef>
              <a:spcAft>
                <a:spcPts val="600"/>
              </a:spcAft>
              <a:buNone/>
            </a:pPr>
            <a:endParaRPr lang="en-US" sz="2400" b="1" dirty="0">
              <a:cs typeface="Verdana" charset="0"/>
            </a:endParaRPr>
          </a:p>
          <a:p>
            <a:pPr marL="0" indent="0" algn="just">
              <a:spcBef>
                <a:spcPts val="600"/>
              </a:spcBef>
              <a:spcAft>
                <a:spcPts val="600"/>
              </a:spcAft>
              <a:buNone/>
            </a:pPr>
            <a:endParaRPr lang="en-US" sz="2400" b="1" dirty="0">
              <a:cs typeface="Verdana" charset="0"/>
            </a:endParaRPr>
          </a:p>
        </p:txBody>
      </p:sp>
    </p:spTree>
    <p:extLst>
      <p:ext uri="{BB962C8B-B14F-4D97-AF65-F5344CB8AC3E}">
        <p14:creationId xmlns:p14="http://schemas.microsoft.com/office/powerpoint/2010/main" val="1692426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2016 - DDoS contra os principais prestadores dos EUA (1/3)</a:t>
            </a:r>
          </a:p>
        </p:txBody>
      </p:sp>
      <p:pic>
        <p:nvPicPr>
          <p:cNvPr id="4" name="Picture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2037" y="1678274"/>
            <a:ext cx="4134763" cy="235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216040" y="1678274"/>
            <a:ext cx="4102774" cy="4401205"/>
          </a:xfrm>
          <a:prstGeom prst="rect">
            <a:avLst/>
          </a:prstGeom>
        </p:spPr>
        <p:txBody>
          <a:bodyPr wrap="square">
            <a:spAutoFit/>
          </a:bodyPr>
          <a:lstStyle/>
          <a:p>
            <a:r>
              <a:rPr lang="pt-PT" sz="2800" dirty="0"/>
              <a:t>O incidente colocou </a:t>
            </a:r>
            <a:r>
              <a:rPr lang="pt-PT" sz="2800" dirty="0" err="1"/>
              <a:t>offline</a:t>
            </a:r>
            <a:r>
              <a:rPr lang="pt-PT" sz="2800" dirty="0"/>
              <a:t> alguns dos sites mais populares da Internet, incluindo </a:t>
            </a:r>
            <a:r>
              <a:rPr lang="pt-PT" sz="2800" b="1" dirty="0" err="1"/>
              <a:t>Netflix</a:t>
            </a:r>
            <a:r>
              <a:rPr lang="pt-PT" sz="2800" b="1" dirty="0"/>
              <a:t>, </a:t>
            </a:r>
            <a:r>
              <a:rPr lang="pt-PT" sz="2800" b="1" dirty="0" err="1"/>
              <a:t>Twitter</a:t>
            </a:r>
            <a:r>
              <a:rPr lang="pt-PT" sz="2800" b="1" dirty="0"/>
              <a:t>, </a:t>
            </a:r>
            <a:r>
              <a:rPr lang="pt-PT" sz="2800" b="1" dirty="0" err="1"/>
              <a:t>Spotify</a:t>
            </a:r>
            <a:r>
              <a:rPr lang="pt-PT" sz="2800" b="1" dirty="0"/>
              <a:t>, </a:t>
            </a:r>
            <a:r>
              <a:rPr lang="pt-PT" sz="2800" b="1" dirty="0" err="1"/>
              <a:t>Reddit</a:t>
            </a:r>
            <a:r>
              <a:rPr lang="pt-PT" sz="2800" b="1" dirty="0"/>
              <a:t>, CNN, </a:t>
            </a:r>
            <a:r>
              <a:rPr lang="pt-PT" sz="2800" b="1" dirty="0" err="1"/>
              <a:t>PayPal</a:t>
            </a:r>
            <a:r>
              <a:rPr lang="pt-PT" sz="2800" b="1" dirty="0"/>
              <a:t>, </a:t>
            </a:r>
            <a:r>
              <a:rPr lang="pt-PT" sz="2800" b="1" dirty="0" err="1"/>
              <a:t>Pinterest</a:t>
            </a:r>
            <a:r>
              <a:rPr lang="pt-PT" sz="2800" b="1" dirty="0"/>
              <a:t> e </a:t>
            </a:r>
            <a:r>
              <a:rPr lang="pt-PT" sz="2800" b="1" dirty="0" err="1"/>
              <a:t>Fox</a:t>
            </a:r>
            <a:r>
              <a:rPr lang="pt-PT" sz="2800" b="1" dirty="0"/>
              <a:t> News</a:t>
            </a:r>
            <a:r>
              <a:rPr lang="pt-PT" sz="2800" dirty="0"/>
              <a:t> - além de jornais como o </a:t>
            </a:r>
            <a:r>
              <a:rPr lang="pt-PT" sz="2800" dirty="0" err="1"/>
              <a:t>Guardian</a:t>
            </a:r>
            <a:r>
              <a:rPr lang="pt-PT" sz="2800" dirty="0"/>
              <a:t>, </a:t>
            </a:r>
            <a:r>
              <a:rPr lang="pt-PT" sz="2800" dirty="0" err="1"/>
              <a:t>New</a:t>
            </a:r>
            <a:r>
              <a:rPr lang="pt-PT" sz="2800" dirty="0"/>
              <a:t> York </a:t>
            </a:r>
            <a:r>
              <a:rPr lang="pt-PT" sz="2800" dirty="0" err="1"/>
              <a:t>Times</a:t>
            </a:r>
            <a:r>
              <a:rPr lang="pt-PT" sz="2800" dirty="0"/>
              <a:t> e </a:t>
            </a:r>
            <a:r>
              <a:rPr lang="pt-PT" sz="2800" dirty="0" err="1"/>
              <a:t>Wall</a:t>
            </a:r>
            <a:r>
              <a:rPr lang="pt-PT" sz="2800" dirty="0"/>
              <a:t> </a:t>
            </a:r>
            <a:r>
              <a:rPr lang="pt-PT" sz="2800" dirty="0" err="1"/>
              <a:t>Street</a:t>
            </a:r>
            <a:r>
              <a:rPr lang="pt-PT" sz="2800" dirty="0"/>
              <a:t> </a:t>
            </a:r>
            <a:r>
              <a:rPr lang="pt-PT" sz="2800" dirty="0" err="1"/>
              <a:t>Journal</a:t>
            </a:r>
            <a:r>
              <a:rPr lang="pt-PT" sz="2800" dirty="0"/>
              <a:t>.</a:t>
            </a:r>
          </a:p>
        </p:txBody>
      </p:sp>
      <p:sp>
        <p:nvSpPr>
          <p:cNvPr id="6" name="Rectangle 5"/>
          <p:cNvSpPr/>
          <p:nvPr/>
        </p:nvSpPr>
        <p:spPr>
          <a:xfrm>
            <a:off x="4318813" y="4028386"/>
            <a:ext cx="4588045" cy="2554545"/>
          </a:xfrm>
          <a:prstGeom prst="rect">
            <a:avLst/>
          </a:prstGeom>
        </p:spPr>
        <p:txBody>
          <a:bodyPr wrap="square">
            <a:spAutoFit/>
          </a:bodyPr>
          <a:lstStyle/>
          <a:p>
            <a:r>
              <a:rPr lang="pt-PT" sz="2000" dirty="0"/>
              <a:t>A causa da paralisação foi </a:t>
            </a:r>
            <a:r>
              <a:rPr lang="pt-PT" sz="2000" b="1" dirty="0"/>
              <a:t>um ataque de negação de serviço distribuído (</a:t>
            </a:r>
            <a:r>
              <a:rPr lang="pt-PT" sz="2000" b="1" dirty="0" err="1"/>
              <a:t>DDoS</a:t>
            </a:r>
            <a:r>
              <a:rPr lang="pt-PT" sz="2000" b="1" dirty="0"/>
              <a:t>)</a:t>
            </a:r>
            <a:r>
              <a:rPr lang="pt-PT" sz="2000" dirty="0"/>
              <a:t>, no qual uma rede de computadores </a:t>
            </a:r>
            <a:r>
              <a:rPr lang="pt-PT" sz="2000" dirty="0" err="1"/>
              <a:t>infetados</a:t>
            </a:r>
            <a:r>
              <a:rPr lang="pt-PT" sz="2000" dirty="0"/>
              <a:t> com </a:t>
            </a:r>
            <a:r>
              <a:rPr lang="pt-PT" sz="2000" dirty="0" err="1"/>
              <a:t>malwares</a:t>
            </a:r>
            <a:r>
              <a:rPr lang="pt-PT" sz="2000" dirty="0"/>
              <a:t> especiais, um "</a:t>
            </a:r>
            <a:r>
              <a:rPr lang="pt-PT" sz="2000" dirty="0" err="1"/>
              <a:t>botnet</a:t>
            </a:r>
            <a:r>
              <a:rPr lang="pt-PT" sz="2000" dirty="0"/>
              <a:t>", é </a:t>
            </a:r>
            <a:r>
              <a:rPr lang="pt-PT" sz="2000" b="1" dirty="0"/>
              <a:t>coordenada para bombardear um servidor com tráfego até que este desmorone com a pressão</a:t>
            </a:r>
            <a:r>
              <a:rPr lang="pt-PT" sz="2000" dirty="0"/>
              <a:t>.</a:t>
            </a:r>
          </a:p>
        </p:txBody>
      </p:sp>
    </p:spTree>
    <p:extLst>
      <p:ext uri="{BB962C8B-B14F-4D97-AF65-F5344CB8AC3E}">
        <p14:creationId xmlns:p14="http://schemas.microsoft.com/office/powerpoint/2010/main" val="2817920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2016 - DDoS contra os principais prestadores dos EUA (2/3)</a:t>
            </a:r>
          </a:p>
        </p:txBody>
      </p:sp>
      <p:sp>
        <p:nvSpPr>
          <p:cNvPr id="5" name="Rectangle 4"/>
          <p:cNvSpPr/>
          <p:nvPr/>
        </p:nvSpPr>
        <p:spPr>
          <a:xfrm>
            <a:off x="457200" y="1639651"/>
            <a:ext cx="8229600" cy="4749146"/>
          </a:xfrm>
          <a:prstGeom prst="rect">
            <a:avLst/>
          </a:prstGeom>
        </p:spPr>
        <p:txBody>
          <a:bodyPr wrap="square" numCol="2" spcCol="360000">
            <a:noAutofit/>
          </a:bodyPr>
          <a:lstStyle/>
          <a:p>
            <a:r>
              <a:rPr lang="pt-PT" sz="2400" dirty="0"/>
              <a:t>O </a:t>
            </a:r>
            <a:r>
              <a:rPr lang="pt-PT" sz="2400" b="1" dirty="0" err="1"/>
              <a:t>botnet</a:t>
            </a:r>
            <a:r>
              <a:rPr lang="pt-PT" sz="2400" b="1" dirty="0"/>
              <a:t> Mirai</a:t>
            </a:r>
            <a:r>
              <a:rPr lang="pt-PT" sz="2400" dirty="0"/>
              <a:t> era a "principal fonte de tráfego de ataque malicioso".</a:t>
            </a:r>
          </a:p>
          <a:p>
            <a:endParaRPr lang="en-US" sz="2400" dirty="0"/>
          </a:p>
          <a:p>
            <a:r>
              <a:rPr lang="pt-PT" sz="2400" dirty="0"/>
              <a:t>O </a:t>
            </a:r>
            <a:r>
              <a:rPr lang="pt-PT" sz="2400" b="1" dirty="0" err="1"/>
              <a:t>botnet</a:t>
            </a:r>
            <a:r>
              <a:rPr lang="pt-PT" sz="2400" b="1" dirty="0"/>
              <a:t> Mirai era composto em grande parte pelos denominados dispositivos de "internet das coisas" (</a:t>
            </a:r>
            <a:r>
              <a:rPr lang="pt-PT" sz="2400" b="1" dirty="0" err="1"/>
              <a:t>IoT</a:t>
            </a:r>
            <a:r>
              <a:rPr lang="pt-PT" sz="2400" b="1" dirty="0"/>
              <a:t>), como câmaras digitais e leitores de </a:t>
            </a:r>
            <a:r>
              <a:rPr lang="pt-PT" sz="2400" b="1" dirty="0" err="1"/>
              <a:t>DVR</a:t>
            </a:r>
            <a:r>
              <a:rPr lang="pt-PT" sz="2400" dirty="0"/>
              <a:t>.</a:t>
            </a:r>
          </a:p>
          <a:p>
            <a:endParaRPr lang="en-US" sz="2000" dirty="0"/>
          </a:p>
          <a:p>
            <a:r>
              <a:rPr lang="pt-PT" sz="2000" dirty="0"/>
              <a:t>Como tinha tantos dispositivos ligados à Internet para escolher, </a:t>
            </a:r>
            <a:r>
              <a:rPr lang="pt-PT" sz="2000" b="1" dirty="0"/>
              <a:t>os ataques do Mirai são muito maiores do que a maioria dos ataques de </a:t>
            </a:r>
            <a:r>
              <a:rPr lang="pt-PT" sz="2000" b="1" dirty="0" err="1"/>
              <a:t>DDoS</a:t>
            </a:r>
            <a:r>
              <a:rPr lang="pt-PT" sz="2000" b="1" dirty="0"/>
              <a:t> conseguiram alcançar anteriormente</a:t>
            </a:r>
            <a:r>
              <a:rPr lang="pt-PT" sz="2000" dirty="0"/>
              <a:t>. Estima-se que o ataque tenha envolvido </a:t>
            </a:r>
            <a:r>
              <a:rPr lang="pt-PT" sz="2000" b="1" dirty="0"/>
              <a:t>"100.000 terminais maliciosos"</a:t>
            </a:r>
            <a:r>
              <a:rPr lang="pt-PT" sz="2000" dirty="0"/>
              <a:t>.</a:t>
            </a:r>
          </a:p>
          <a:p>
            <a:r>
              <a:rPr lang="pt-PT" sz="2000" dirty="0"/>
              <a:t>Isto tornaria o ataque </a:t>
            </a:r>
            <a:r>
              <a:rPr lang="pt-PT" sz="2000" b="1" dirty="0"/>
              <a:t>aproximadamente duas vezes mais poderoso do que qualquer ataque semelhante registado</a:t>
            </a:r>
            <a:r>
              <a:rPr lang="pt-PT" sz="2000" dirty="0"/>
              <a:t>.</a:t>
            </a:r>
          </a:p>
          <a:p>
            <a:endParaRPr lang="en-US" sz="2000" dirty="0"/>
          </a:p>
        </p:txBody>
      </p:sp>
    </p:spTree>
    <p:extLst>
      <p:ext uri="{BB962C8B-B14F-4D97-AF65-F5344CB8AC3E}">
        <p14:creationId xmlns:p14="http://schemas.microsoft.com/office/powerpoint/2010/main" val="72287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2016 - DDoS contra os principais prestadores dos EUA (3/3)</a:t>
            </a:r>
          </a:p>
        </p:txBody>
      </p:sp>
      <p:sp>
        <p:nvSpPr>
          <p:cNvPr id="4" name="Rectangle 17"/>
          <p:cNvSpPr>
            <a:spLocks noChangeArrowheads="1"/>
          </p:cNvSpPr>
          <p:nvPr/>
        </p:nvSpPr>
        <p:spPr bwMode="auto">
          <a:xfrm>
            <a:off x="457199" y="1898738"/>
            <a:ext cx="8229601" cy="478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ts val="600"/>
              </a:spcBef>
              <a:spcAft>
                <a:spcPts val="600"/>
              </a:spcAft>
            </a:pPr>
            <a:r>
              <a:rPr lang="pt-PT" sz="2400" b="1">
                <a:latin typeface="+mj-lt"/>
                <a:cs typeface="Verdana" charset="0"/>
                <a:hlinkClick r:id="rId3"/>
              </a:rPr>
              <a:t>https://youtu.be/BvId5-0295U</a:t>
            </a:r>
            <a:r>
              <a:rPr lang="pt-PT" sz="2400" b="1">
                <a:latin typeface="+mj-lt"/>
                <a:cs typeface="Verdana" charset="0"/>
              </a:rPr>
              <a:t> - 01:10:10 - Bruce Schneier</a:t>
            </a:r>
          </a:p>
        </p:txBody>
      </p:sp>
      <p:pic>
        <p:nvPicPr>
          <p:cNvPr id="6" name="Picture 5"/>
          <p:cNvPicPr>
            <a:picLocks noChangeAspect="1"/>
          </p:cNvPicPr>
          <p:nvPr/>
        </p:nvPicPr>
        <p:blipFill>
          <a:blip r:embed="rId4"/>
          <a:stretch>
            <a:fillRect/>
          </a:stretch>
        </p:blipFill>
        <p:spPr>
          <a:xfrm>
            <a:off x="1346828" y="2655641"/>
            <a:ext cx="6416143" cy="3581670"/>
          </a:xfrm>
          <a:prstGeom prst="rect">
            <a:avLst/>
          </a:prstGeom>
        </p:spPr>
      </p:pic>
    </p:spTree>
    <p:extLst>
      <p:ext uri="{BB962C8B-B14F-4D97-AF65-F5344CB8AC3E}">
        <p14:creationId xmlns:p14="http://schemas.microsoft.com/office/powerpoint/2010/main" val="1660148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905498947"/>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2897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dirty="0"/>
              <a:t>IOCTA 2017</a:t>
            </a:r>
          </a:p>
        </p:txBody>
      </p:sp>
      <p:sp>
        <p:nvSpPr>
          <p:cNvPr id="3" name="Content Placeholder 2"/>
          <p:cNvSpPr>
            <a:spLocks noGrp="1"/>
          </p:cNvSpPr>
          <p:nvPr>
            <p:ph idx="1"/>
          </p:nvPr>
        </p:nvSpPr>
        <p:spPr/>
        <p:txBody>
          <a:bodyPr>
            <a:normAutofit lnSpcReduction="10000"/>
          </a:bodyPr>
          <a:lstStyle/>
          <a:p>
            <a:pPr marL="0" indent="0" algn="just">
              <a:buNone/>
            </a:pPr>
            <a:r>
              <a:rPr lang="pt-PT" dirty="0"/>
              <a:t>"O</a:t>
            </a:r>
            <a:r>
              <a:rPr lang="pt-PT" dirty="0" smtClean="0"/>
              <a:t> CMN </a:t>
            </a:r>
            <a:r>
              <a:rPr lang="pt-PT" dirty="0"/>
              <a:t>foi o golpe de engenharia social mais comummente </a:t>
            </a:r>
            <a:r>
              <a:rPr lang="pt-PT" dirty="0" smtClean="0"/>
              <a:t>comunicado </a:t>
            </a:r>
            <a:r>
              <a:rPr lang="pt-PT" dirty="0"/>
              <a:t>na UE, com quase 50% dos Estados-Membros a comunicarem casos, e com dois terços desses comunicados com aumento da ameaça. </a:t>
            </a:r>
          </a:p>
          <a:p>
            <a:pPr marL="0" indent="0" algn="just">
              <a:buNone/>
            </a:pPr>
            <a:r>
              <a:rPr lang="pt-PT" dirty="0"/>
              <a:t>Globalmente, desde 2013, as fraudes conhecidas </a:t>
            </a:r>
            <a:r>
              <a:rPr lang="pt-PT" dirty="0" smtClean="0"/>
              <a:t>como CMN (BEC) </a:t>
            </a:r>
            <a:r>
              <a:rPr lang="pt-PT" dirty="0"/>
              <a:t>custaram às empresas mais de 5 mil milhões de dólares norte-americanos."</a:t>
            </a:r>
          </a:p>
        </p:txBody>
      </p:sp>
    </p:spTree>
    <p:extLst>
      <p:ext uri="{BB962C8B-B14F-4D97-AF65-F5344CB8AC3E}">
        <p14:creationId xmlns:p14="http://schemas.microsoft.com/office/powerpoint/2010/main" val="8974266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a:t>Experiência</a:t>
            </a:r>
          </a:p>
        </p:txBody>
      </p:sp>
      <p:sp>
        <p:nvSpPr>
          <p:cNvPr id="3" name="Content Placeholder 2"/>
          <p:cNvSpPr>
            <a:spLocks noGrp="1"/>
          </p:cNvSpPr>
          <p:nvPr>
            <p:ph idx="1"/>
          </p:nvPr>
        </p:nvSpPr>
        <p:spPr/>
        <p:txBody>
          <a:bodyPr/>
          <a:lstStyle/>
          <a:p>
            <a:pPr marL="342900" lvl="1" indent="-342900">
              <a:buFont typeface="Arial"/>
              <a:buChar char="•"/>
            </a:pPr>
            <a:r>
              <a:rPr lang="pt-PT" dirty="0"/>
              <a:t>Algum dos </a:t>
            </a:r>
            <a:r>
              <a:rPr lang="pt-PT" dirty="0" smtClean="0"/>
              <a:t>formandos </a:t>
            </a:r>
            <a:r>
              <a:rPr lang="pt-PT" dirty="0"/>
              <a:t>tem algum conhecimento ou experiência em lidar com o</a:t>
            </a:r>
            <a:r>
              <a:rPr lang="pt-PT" dirty="0" smtClean="0"/>
              <a:t> Comprometimento de e-mail de CEO/Negócio (CMN)?</a:t>
            </a:r>
          </a:p>
          <a:p>
            <a:endParaRPr lang="pt-PT" dirty="0">
              <a:solidFill>
                <a:srgbClr val="00B050"/>
              </a:solidFill>
            </a:endParaRPr>
          </a:p>
        </p:txBody>
      </p:sp>
    </p:spTree>
    <p:extLst>
      <p:ext uri="{BB962C8B-B14F-4D97-AF65-F5344CB8AC3E}">
        <p14:creationId xmlns:p14="http://schemas.microsoft.com/office/powerpoint/2010/main" val="902796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73476"/>
            <a:ext cx="8229600" cy="1143000"/>
          </a:xfrm>
        </p:spPr>
        <p:txBody>
          <a:bodyPr>
            <a:normAutofit fontScale="90000"/>
          </a:bodyPr>
          <a:lstStyle/>
          <a:p>
            <a:pPr lvl="1" algn="ctr" defTabSz="457200" rtl="0">
              <a:spcBef>
                <a:spcPct val="0"/>
              </a:spcBef>
            </a:pPr>
            <a:r>
              <a:rPr lang="pt-PT" sz="4000" b="1" dirty="0"/>
              <a:t>O que é </a:t>
            </a:r>
            <a:r>
              <a:rPr lang="pt-PT" sz="4000" b="1" dirty="0">
                <a:solidFill>
                  <a:schemeClr val="tx1"/>
                </a:solidFill>
              </a:rPr>
              <a:t>o</a:t>
            </a:r>
            <a:r>
              <a:rPr lang="pt-PT" sz="4000" b="1" dirty="0" smtClean="0">
                <a:solidFill>
                  <a:schemeClr val="tx1"/>
                </a:solidFill>
              </a:rPr>
              <a:t> </a:t>
            </a:r>
            <a:r>
              <a:rPr lang="pt-PT" sz="4000" dirty="0" smtClean="0">
                <a:solidFill>
                  <a:schemeClr val="tx1"/>
                </a:solidFill>
              </a:rPr>
              <a:t>Comprometimento de e-mail de CEO/</a:t>
            </a:r>
            <a:r>
              <a:rPr lang="pt-PT" sz="4444" dirty="0" smtClean="0">
                <a:solidFill>
                  <a:schemeClr val="tx1"/>
                </a:solidFill>
              </a:rPr>
              <a:t>Negócio (CMN)</a:t>
            </a:r>
            <a:r>
              <a:rPr lang="pt-PT" dirty="0" smtClean="0">
                <a:solidFill>
                  <a:schemeClr val="tx1"/>
                </a:solidFill>
              </a:rPr>
              <a:t/>
            </a:r>
            <a:br>
              <a:rPr lang="pt-PT" dirty="0" smtClean="0">
                <a:solidFill>
                  <a:schemeClr val="tx1"/>
                </a:solidFill>
              </a:rPr>
            </a:br>
            <a:endParaRPr lang="pt-PT" b="1" dirty="0">
              <a:solidFill>
                <a:schemeClr val="tx1"/>
              </a:solidFill>
            </a:endParaRPr>
          </a:p>
        </p:txBody>
      </p:sp>
      <p:sp>
        <p:nvSpPr>
          <p:cNvPr id="3" name="Content Placeholder 2"/>
          <p:cNvSpPr>
            <a:spLocks noGrp="1"/>
          </p:cNvSpPr>
          <p:nvPr>
            <p:ph idx="1"/>
          </p:nvPr>
        </p:nvSpPr>
        <p:spPr>
          <a:xfrm>
            <a:off x="330869" y="1816476"/>
            <a:ext cx="8575476" cy="4708525"/>
          </a:xfrm>
        </p:spPr>
        <p:txBody>
          <a:bodyPr>
            <a:noAutofit/>
          </a:bodyPr>
          <a:lstStyle/>
          <a:p>
            <a:pPr marL="342900" lvl="1" indent="-342900" algn="just">
              <a:buFont typeface="Arial"/>
              <a:buChar char="•"/>
            </a:pPr>
            <a:r>
              <a:rPr lang="pt-PT" sz="2600" dirty="0"/>
              <a:t>O FBI define o</a:t>
            </a:r>
            <a:r>
              <a:rPr lang="pt-PT" sz="2600" dirty="0" smtClean="0"/>
              <a:t> Comprometimento de e-mail de CEO/Negócio (CMN) (BEC) como </a:t>
            </a:r>
            <a:r>
              <a:rPr lang="pt-PT" sz="2600" dirty="0"/>
              <a:t>um golpe sofisticado que visa empresas que trabalham com fornecedores e empresas estrangeiras que realizam regularmente pagamentos por transferência bancária. Anteriormente conhecidos como golpes do "</a:t>
            </a:r>
            <a:r>
              <a:rPr lang="pt-PT" sz="2600" dirty="0" err="1"/>
              <a:t>Man-in-the-Email</a:t>
            </a:r>
            <a:r>
              <a:rPr lang="pt-PT" sz="2600" dirty="0"/>
              <a:t>", estes esquemas comprometem as contas de e-mail comerciais oficiais para realizar transferências de fundos não autorizadas. </a:t>
            </a:r>
          </a:p>
        </p:txBody>
      </p:sp>
      <p:sp>
        <p:nvSpPr>
          <p:cNvPr id="4" name="TextBox 3"/>
          <p:cNvSpPr txBox="1"/>
          <p:nvPr/>
        </p:nvSpPr>
        <p:spPr>
          <a:xfrm>
            <a:off x="4618607" y="5570061"/>
            <a:ext cx="4766554" cy="369332"/>
          </a:xfrm>
          <a:prstGeom prst="rect">
            <a:avLst/>
          </a:prstGeom>
          <a:noFill/>
        </p:spPr>
        <p:txBody>
          <a:bodyPr wrap="square" rtlCol="0">
            <a:spAutoFit/>
          </a:bodyPr>
          <a:lstStyle/>
          <a:p>
            <a:r>
              <a:rPr lang="pt-PT" dirty="0"/>
              <a:t>Fonte dos slides 5 a 12: </a:t>
            </a:r>
            <a:r>
              <a:rPr lang="pt-PT" dirty="0">
                <a:hlinkClick r:id="rId3"/>
              </a:rPr>
              <a:t>www.trendmicro.com</a:t>
            </a:r>
            <a:r>
              <a:rPr lang="pt-PT" dirty="0"/>
              <a:t> </a:t>
            </a:r>
          </a:p>
        </p:txBody>
      </p:sp>
    </p:spTree>
    <p:extLst>
      <p:ext uri="{BB962C8B-B14F-4D97-AF65-F5344CB8AC3E}">
        <p14:creationId xmlns:p14="http://schemas.microsoft.com/office/powerpoint/2010/main" val="1707379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Aqui estão alguns exemplos</a:t>
            </a:r>
          </a:p>
        </p:txBody>
      </p:sp>
      <p:pic>
        <p:nvPicPr>
          <p:cNvPr id="4" name="Business Email Compromise.mp4">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1600200"/>
            <a:ext cx="8045450" cy="4525963"/>
          </a:xfrm>
        </p:spPr>
      </p:pic>
    </p:spTree>
    <p:extLst>
      <p:ext uri="{BB962C8B-B14F-4D97-AF65-F5344CB8AC3E}">
        <p14:creationId xmlns:p14="http://schemas.microsoft.com/office/powerpoint/2010/main" val="7523682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buNone/>
            </a:pPr>
            <a:r>
              <a:rPr lang="pt-PT" sz="2800" dirty="0"/>
              <a:t>No final desta sessão, os participantes serão capazes de:</a:t>
            </a:r>
          </a:p>
          <a:p>
            <a:pPr lvl="0"/>
            <a:r>
              <a:rPr lang="pt-PT" sz="2600" dirty="0"/>
              <a:t>Fornecer </a:t>
            </a:r>
            <a:r>
              <a:rPr lang="pt-PT" sz="2600" dirty="0" err="1"/>
              <a:t>números-chave</a:t>
            </a:r>
            <a:r>
              <a:rPr lang="pt-PT" sz="2600" dirty="0"/>
              <a:t> para descrever a sociedade de informação</a:t>
            </a:r>
          </a:p>
          <a:p>
            <a:pPr lvl="0"/>
            <a:r>
              <a:rPr lang="pt-PT" sz="2600" dirty="0"/>
              <a:t>Enumerar alguns dos ataques mais relevantes ocorridos no período recente</a:t>
            </a:r>
          </a:p>
          <a:p>
            <a:pPr lvl="0"/>
            <a:r>
              <a:rPr lang="pt-PT" sz="2600" dirty="0"/>
              <a:t>Explicar os diferentes tipos de comprometimento de E-mail</a:t>
            </a:r>
            <a:r>
              <a:rPr lang="pt-PT" sz="2600" dirty="0" smtClean="0"/>
              <a:t> de CEO/Negócio (CMN)</a:t>
            </a:r>
          </a:p>
          <a:p>
            <a:pPr lvl="0"/>
            <a:r>
              <a:rPr lang="pt-PT" sz="2600" dirty="0" smtClean="0"/>
              <a:t>Identificar </a:t>
            </a:r>
            <a:r>
              <a:rPr lang="pt-PT" sz="2600" dirty="0"/>
              <a:t>as ameaças oferecidas pela Internet das Coisas (IOT)</a:t>
            </a:r>
          </a:p>
          <a:p>
            <a:pPr lvl="0"/>
            <a:r>
              <a:rPr lang="pt-PT" sz="2600" dirty="0"/>
              <a:t>Diferenciar entre as camadas da Internet</a:t>
            </a:r>
          </a:p>
          <a:p>
            <a:pPr lvl="0"/>
            <a:r>
              <a:rPr lang="pt-PT" sz="2600" dirty="0"/>
              <a:t>Explicar como as </a:t>
            </a:r>
            <a:r>
              <a:rPr lang="pt-PT" sz="2600" dirty="0" err="1"/>
              <a:t>transações</a:t>
            </a:r>
            <a:r>
              <a:rPr lang="pt-PT" sz="2600" dirty="0"/>
              <a:t> em moeda virtual são realizadas</a:t>
            </a:r>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lstStyle/>
          <a:p>
            <a:r>
              <a:rPr lang="pt-PT" b="1"/>
              <a:t>Objetivos da sessão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Fraude de CEO</a:t>
            </a:r>
          </a:p>
        </p:txBody>
      </p:sp>
      <p:sp>
        <p:nvSpPr>
          <p:cNvPr id="3" name="Content Placeholder 2"/>
          <p:cNvSpPr>
            <a:spLocks noGrp="1"/>
          </p:cNvSpPr>
          <p:nvPr>
            <p:ph idx="1"/>
          </p:nvPr>
        </p:nvSpPr>
        <p:spPr>
          <a:xfrm>
            <a:off x="257238" y="1587671"/>
            <a:ext cx="8665698" cy="4538492"/>
          </a:xfrm>
        </p:spPr>
        <p:txBody>
          <a:bodyPr>
            <a:noAutofit/>
          </a:bodyPr>
          <a:lstStyle/>
          <a:p>
            <a:pPr algn="just"/>
            <a:r>
              <a:rPr lang="pt-PT" sz="2600" dirty="0"/>
              <a:t>Nesta versão, os autores da fraude identificam-se como executivos de nível elevado (CFO, CEO, CTO, etc.), advogados ou outros tipos de representantes legais e pretendem lidar com assuntos confidenciais ou </a:t>
            </a:r>
            <a:r>
              <a:rPr lang="pt-PT" sz="2600" dirty="0" smtClean="0"/>
              <a:t>urgentes </a:t>
            </a:r>
            <a:r>
              <a:rPr lang="pt-PT" sz="2600" dirty="0"/>
              <a:t>e iniciar uma transferência eletrónica para uma conta que eles controlam. Em alguns casos, o pedido fraudulento de transferência bancária é enviado diretamente à instituição financeira com instruções para enviar fundos urgentemente para um banco. Este golpe também é conhecido como "Fraude do CEO", "Business Executive </a:t>
            </a:r>
            <a:r>
              <a:rPr lang="pt-PT" sz="2600" dirty="0" err="1"/>
              <a:t>Scam</a:t>
            </a:r>
            <a:r>
              <a:rPr lang="pt-PT" sz="2600" dirty="0"/>
              <a:t>", "</a:t>
            </a:r>
            <a:r>
              <a:rPr lang="pt-PT" sz="2600" dirty="0" err="1"/>
              <a:t>Masquerading</a:t>
            </a:r>
            <a:r>
              <a:rPr lang="pt-PT" sz="2600" dirty="0"/>
              <a:t>" e “Financial </a:t>
            </a:r>
            <a:r>
              <a:rPr lang="pt-PT" sz="2600" dirty="0" err="1"/>
              <a:t>Industry</a:t>
            </a:r>
            <a:r>
              <a:rPr lang="pt-PT" sz="2600" dirty="0"/>
              <a:t> </a:t>
            </a:r>
            <a:r>
              <a:rPr lang="pt-PT" sz="2600" dirty="0" err="1"/>
              <a:t>Wire</a:t>
            </a:r>
            <a:r>
              <a:rPr lang="pt-PT" sz="2600" dirty="0"/>
              <a:t> </a:t>
            </a:r>
            <a:r>
              <a:rPr lang="pt-PT" sz="2600" dirty="0" err="1"/>
              <a:t>Frauds</a:t>
            </a:r>
            <a:r>
              <a:rPr lang="pt-PT" sz="2600" dirty="0"/>
              <a:t>”.</a:t>
            </a:r>
          </a:p>
        </p:txBody>
      </p:sp>
      <p:pic>
        <p:nvPicPr>
          <p:cNvPr id="4" name="Picture 3"/>
          <p:cNvPicPr>
            <a:picLocks noChangeAspect="1"/>
          </p:cNvPicPr>
          <p:nvPr/>
        </p:nvPicPr>
        <p:blipFill>
          <a:blip r:embed="rId3"/>
          <a:stretch>
            <a:fillRect/>
          </a:stretch>
        </p:blipFill>
        <p:spPr>
          <a:xfrm>
            <a:off x="5233480" y="0"/>
            <a:ext cx="3910519" cy="1587671"/>
          </a:xfrm>
          <a:prstGeom prst="rect">
            <a:avLst/>
          </a:prstGeom>
        </p:spPr>
      </p:pic>
    </p:spTree>
    <p:extLst>
      <p:ext uri="{BB962C8B-B14F-4D97-AF65-F5344CB8AC3E}">
        <p14:creationId xmlns:p14="http://schemas.microsoft.com/office/powerpoint/2010/main" val="528443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dirty="0"/>
              <a:t>Esquema da </a:t>
            </a:r>
            <a:r>
              <a:rPr lang="pt-PT" b="1" dirty="0" err="1"/>
              <a:t>fatura</a:t>
            </a:r>
            <a:r>
              <a:rPr lang="pt-PT" b="1" dirty="0"/>
              <a:t> </a:t>
            </a:r>
            <a:r>
              <a:rPr lang="pt-PT" b="1" dirty="0" smtClean="0"/>
              <a:t>fictícia</a:t>
            </a:r>
            <a:endParaRPr lang="pt-PT" b="1" dirty="0"/>
          </a:p>
        </p:txBody>
      </p:sp>
      <p:sp>
        <p:nvSpPr>
          <p:cNvPr id="3" name="Content Placeholder 2"/>
          <p:cNvSpPr>
            <a:spLocks noGrp="1"/>
          </p:cNvSpPr>
          <p:nvPr>
            <p:ph idx="1"/>
          </p:nvPr>
        </p:nvSpPr>
        <p:spPr/>
        <p:txBody>
          <a:bodyPr>
            <a:noAutofit/>
          </a:bodyPr>
          <a:lstStyle/>
          <a:p>
            <a:pPr algn="just"/>
            <a:r>
              <a:rPr lang="pt-PT" sz="2800" dirty="0"/>
              <a:t>Esta versão, também conhecida como "The </a:t>
            </a:r>
            <a:r>
              <a:rPr lang="pt-PT" sz="2800" dirty="0" err="1"/>
              <a:t>Bogus</a:t>
            </a:r>
            <a:r>
              <a:rPr lang="pt-PT" sz="2800" dirty="0"/>
              <a:t> Invoice </a:t>
            </a:r>
            <a:r>
              <a:rPr lang="pt-PT" sz="2800" dirty="0" err="1"/>
              <a:t>Scheme</a:t>
            </a:r>
            <a:r>
              <a:rPr lang="pt-PT" sz="2800" dirty="0"/>
              <a:t>", "The Supplier </a:t>
            </a:r>
            <a:r>
              <a:rPr lang="pt-PT" sz="2800" dirty="0" err="1"/>
              <a:t>Swindle</a:t>
            </a:r>
            <a:r>
              <a:rPr lang="pt-PT" sz="2800" dirty="0"/>
              <a:t>" e "Invoice </a:t>
            </a:r>
            <a:r>
              <a:rPr lang="pt-PT" sz="2800" dirty="0" err="1"/>
              <a:t>Modification</a:t>
            </a:r>
            <a:r>
              <a:rPr lang="pt-PT" sz="2800" dirty="0"/>
              <a:t> </a:t>
            </a:r>
            <a:r>
              <a:rPr lang="pt-PT" sz="2800" dirty="0" err="1"/>
              <a:t>Scheme</a:t>
            </a:r>
            <a:r>
              <a:rPr lang="pt-PT" sz="2800" dirty="0"/>
              <a:t>", geralmente envolve um negócio que tem um relacionamento estabelecido com um fornecedor. O autor da fraude solicita a transferência de fundos para o pagamento da fatura para uma conta alternativa e fraudulenta por meio de e-mail falsificado, telefone ou fac-símile.</a:t>
            </a:r>
          </a:p>
        </p:txBody>
      </p:sp>
      <p:pic>
        <p:nvPicPr>
          <p:cNvPr id="4" name="Picture 3"/>
          <p:cNvPicPr>
            <a:picLocks noChangeAspect="1"/>
          </p:cNvPicPr>
          <p:nvPr/>
        </p:nvPicPr>
        <p:blipFill>
          <a:blip r:embed="rId2"/>
          <a:stretch>
            <a:fillRect/>
          </a:stretch>
        </p:blipFill>
        <p:spPr>
          <a:xfrm>
            <a:off x="4669276" y="5524532"/>
            <a:ext cx="4474723" cy="1333467"/>
          </a:xfrm>
          <a:prstGeom prst="rect">
            <a:avLst/>
          </a:prstGeom>
        </p:spPr>
      </p:pic>
    </p:spTree>
    <p:extLst>
      <p:ext uri="{BB962C8B-B14F-4D97-AF65-F5344CB8AC3E}">
        <p14:creationId xmlns:p14="http://schemas.microsoft.com/office/powerpoint/2010/main" val="448792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pt-PT" b="1" dirty="0"/>
              <a:t>Compromisso da conta</a:t>
            </a:r>
          </a:p>
        </p:txBody>
      </p:sp>
      <p:sp>
        <p:nvSpPr>
          <p:cNvPr id="3" name="Content Placeholder 2"/>
          <p:cNvSpPr>
            <a:spLocks noGrp="1"/>
          </p:cNvSpPr>
          <p:nvPr>
            <p:ph idx="1"/>
          </p:nvPr>
        </p:nvSpPr>
        <p:spPr>
          <a:xfrm>
            <a:off x="457200" y="1600201"/>
            <a:ext cx="8229600" cy="3886200"/>
          </a:xfrm>
        </p:spPr>
        <p:txBody>
          <a:bodyPr>
            <a:noAutofit/>
          </a:bodyPr>
          <a:lstStyle/>
          <a:p>
            <a:pPr algn="just"/>
            <a:r>
              <a:rPr lang="pt-PT" sz="2800" dirty="0"/>
              <a:t>Semelhante às duas outras versões, uma conta de e-mail de um funcionário é </a:t>
            </a:r>
            <a:r>
              <a:rPr lang="pt-PT" sz="2800" dirty="0" err="1"/>
              <a:t>hackeada</a:t>
            </a:r>
            <a:r>
              <a:rPr lang="pt-PT" sz="2800" dirty="0"/>
              <a:t> e utilizada para realizar solicitações de pagamento de faturas para contas bancárias controladas pelos autores da fraude. As mensagens são enviadas para vários fornecedores identificados na lista de contactos do funcionário. A empresa pode não tomar conhecimento do esquema até que os seus fornecedores acompanhem para verificar o estado do pagamento da fatura.</a:t>
            </a:r>
          </a:p>
        </p:txBody>
      </p:sp>
      <p:pic>
        <p:nvPicPr>
          <p:cNvPr id="4" name="Picture 3"/>
          <p:cNvPicPr>
            <a:picLocks noChangeAspect="1"/>
          </p:cNvPicPr>
          <p:nvPr/>
        </p:nvPicPr>
        <p:blipFill>
          <a:blip r:embed="rId2"/>
          <a:stretch>
            <a:fillRect/>
          </a:stretch>
        </p:blipFill>
        <p:spPr>
          <a:xfrm>
            <a:off x="4435812" y="5025977"/>
            <a:ext cx="4708187" cy="1855026"/>
          </a:xfrm>
          <a:prstGeom prst="rect">
            <a:avLst/>
          </a:prstGeom>
        </p:spPr>
      </p:pic>
    </p:spTree>
    <p:extLst>
      <p:ext uri="{BB962C8B-B14F-4D97-AF65-F5344CB8AC3E}">
        <p14:creationId xmlns:p14="http://schemas.microsoft.com/office/powerpoint/2010/main" val="1624255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Representação de advogado</a:t>
            </a:r>
          </a:p>
        </p:txBody>
      </p:sp>
      <p:sp>
        <p:nvSpPr>
          <p:cNvPr id="3" name="Content Placeholder 2"/>
          <p:cNvSpPr>
            <a:spLocks noGrp="1"/>
          </p:cNvSpPr>
          <p:nvPr>
            <p:ph idx="1"/>
          </p:nvPr>
        </p:nvSpPr>
        <p:spPr/>
        <p:txBody>
          <a:bodyPr>
            <a:normAutofit fontScale="92500"/>
          </a:bodyPr>
          <a:lstStyle/>
          <a:p>
            <a:pPr algn="just"/>
            <a:r>
              <a:rPr lang="pt-PT" sz="2800" dirty="0"/>
              <a:t>Nesta versão, o cibercriminoso entra em contacto com os funcionários e/ou CEO da empresa e </a:t>
            </a:r>
            <a:r>
              <a:rPr lang="pt-PT" sz="2800" dirty="0" smtClean="0"/>
              <a:t>identifica-se como </a:t>
            </a:r>
            <a:r>
              <a:rPr lang="pt-PT" sz="2800" dirty="0"/>
              <a:t>advogado ou representante de escritórios de advocacia, alegando estar a lidar com assuntos confidenciais e </a:t>
            </a:r>
            <a:r>
              <a:rPr lang="pt-PT" sz="2800" dirty="0" smtClean="0"/>
              <a:t>urgentes. </a:t>
            </a:r>
            <a:r>
              <a:rPr lang="pt-PT" sz="2800" dirty="0"/>
              <a:t>Esse contacto, normalmente feito por telefone ou e-mail, pressiona a parte contactada a agir rápida ou confidencialmente ao lidar com a transferência de fundos. Este tipo de esquema de </a:t>
            </a:r>
            <a:r>
              <a:rPr lang="pt-PT" sz="2800" dirty="0" err="1"/>
              <a:t>BEC</a:t>
            </a:r>
            <a:r>
              <a:rPr lang="pt-PT" sz="2800" dirty="0"/>
              <a:t> pode ser programado para ocorrer no final do dia útil ou semana de trabalho, quando os funcionários estão a preparar-se para descansar.</a:t>
            </a:r>
          </a:p>
        </p:txBody>
      </p:sp>
      <p:pic>
        <p:nvPicPr>
          <p:cNvPr id="4" name="Picture 3"/>
          <p:cNvPicPr>
            <a:picLocks noChangeAspect="1"/>
          </p:cNvPicPr>
          <p:nvPr/>
        </p:nvPicPr>
        <p:blipFill>
          <a:blip r:embed="rId2"/>
          <a:stretch>
            <a:fillRect/>
          </a:stretch>
        </p:blipFill>
        <p:spPr>
          <a:xfrm>
            <a:off x="5194570" y="5700409"/>
            <a:ext cx="3949430" cy="1157590"/>
          </a:xfrm>
          <a:prstGeom prst="rect">
            <a:avLst/>
          </a:prstGeom>
        </p:spPr>
      </p:pic>
    </p:spTree>
    <p:extLst>
      <p:ext uri="{BB962C8B-B14F-4D97-AF65-F5344CB8AC3E}">
        <p14:creationId xmlns:p14="http://schemas.microsoft.com/office/powerpoint/2010/main" val="2287846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60" y="274638"/>
            <a:ext cx="8445640" cy="1143000"/>
          </a:xfrm>
        </p:spPr>
        <p:txBody>
          <a:bodyPr>
            <a:normAutofit/>
          </a:bodyPr>
          <a:lstStyle/>
          <a:p>
            <a:pPr algn="l"/>
            <a:r>
              <a:rPr lang="pt-PT" sz="4000" b="1" dirty="0"/>
              <a:t>Roubo de dados</a:t>
            </a:r>
          </a:p>
        </p:txBody>
      </p:sp>
      <p:sp>
        <p:nvSpPr>
          <p:cNvPr id="3" name="Content Placeholder 2"/>
          <p:cNvSpPr>
            <a:spLocks noGrp="1"/>
          </p:cNvSpPr>
          <p:nvPr>
            <p:ph idx="1"/>
          </p:nvPr>
        </p:nvSpPr>
        <p:spPr>
          <a:xfrm>
            <a:off x="241160" y="1417638"/>
            <a:ext cx="8445640" cy="5123840"/>
          </a:xfrm>
        </p:spPr>
        <p:txBody>
          <a:bodyPr>
            <a:noAutofit/>
          </a:bodyPr>
          <a:lstStyle/>
          <a:p>
            <a:pPr algn="just"/>
            <a:r>
              <a:rPr lang="pt-PT" sz="2400" dirty="0"/>
              <a:t>Este esquema envolve o e-mail de funcionários específicos</a:t>
            </a:r>
            <a:r>
              <a:rPr lang="pt-PT" sz="2400" dirty="0" smtClean="0"/>
              <a:t> (</a:t>
            </a:r>
            <a:r>
              <a:rPr lang="pt-PT" sz="2400" dirty="0"/>
              <a:t>normalmente recursos humanos) na empresa que estão a ser comprometidos e depois utilizados para enviar solicitações - não para transferências de fundos, mas para informações pessoalmente </a:t>
            </a:r>
            <a:r>
              <a:rPr lang="pt-PT" sz="2400" dirty="0" smtClean="0"/>
              <a:t>identificáveis de </a:t>
            </a:r>
            <a:r>
              <a:rPr lang="pt-PT" sz="2400" dirty="0"/>
              <a:t>outros funcionários e executivos. Isto pode servir como um ponto de partida para ataques de</a:t>
            </a:r>
            <a:r>
              <a:rPr lang="pt-PT" sz="2400" dirty="0" smtClean="0"/>
              <a:t> CMN (BEC) </a:t>
            </a:r>
            <a:r>
              <a:rPr lang="pt-PT" sz="2400" dirty="0"/>
              <a:t>mais prejudiciais contra a própria empresa.</a:t>
            </a:r>
          </a:p>
          <a:p>
            <a:pPr algn="just"/>
            <a:r>
              <a:rPr lang="pt-PT" sz="2400" dirty="0"/>
              <a:t>O golpe geralmente baseia-se em engenharia social e, normalmente, não precisa de uma penetração sofisticada do sistema. Diferente dos golpes de </a:t>
            </a:r>
            <a:r>
              <a:rPr lang="pt-PT" sz="2400" dirty="0" err="1"/>
              <a:t>phishing</a:t>
            </a:r>
            <a:r>
              <a:rPr lang="pt-PT" sz="2400" dirty="0"/>
              <a:t>, os e-mails utilizados nos golpes de </a:t>
            </a:r>
            <a:r>
              <a:rPr lang="pt-PT" sz="2400" dirty="0" err="1"/>
              <a:t>BEC</a:t>
            </a:r>
            <a:r>
              <a:rPr lang="pt-PT" sz="2400" dirty="0"/>
              <a:t> não são enviados por e-mail em massa para evitar serem sinalizados como spam. </a:t>
            </a:r>
          </a:p>
        </p:txBody>
      </p:sp>
      <p:pic>
        <p:nvPicPr>
          <p:cNvPr id="4" name="Picture 3"/>
          <p:cNvPicPr>
            <a:picLocks noChangeAspect="1"/>
          </p:cNvPicPr>
          <p:nvPr/>
        </p:nvPicPr>
        <p:blipFill>
          <a:blip r:embed="rId2"/>
          <a:stretch>
            <a:fillRect/>
          </a:stretch>
        </p:blipFill>
        <p:spPr>
          <a:xfrm>
            <a:off x="4280170" y="0"/>
            <a:ext cx="4863830" cy="1449421"/>
          </a:xfrm>
          <a:prstGeom prst="rect">
            <a:avLst/>
          </a:prstGeom>
        </p:spPr>
      </p:pic>
    </p:spTree>
    <p:extLst>
      <p:ext uri="{BB962C8B-B14F-4D97-AF65-F5344CB8AC3E}">
        <p14:creationId xmlns:p14="http://schemas.microsoft.com/office/powerpoint/2010/main" val="2999342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Fique protegido e seguro</a:t>
            </a:r>
          </a:p>
        </p:txBody>
      </p:sp>
      <p:sp>
        <p:nvSpPr>
          <p:cNvPr id="3" name="Content Placeholder 2"/>
          <p:cNvSpPr>
            <a:spLocks noGrp="1"/>
          </p:cNvSpPr>
          <p:nvPr>
            <p:ph idx="1"/>
          </p:nvPr>
        </p:nvSpPr>
        <p:spPr>
          <a:xfrm>
            <a:off x="457200" y="1417638"/>
            <a:ext cx="8229600" cy="5072974"/>
          </a:xfrm>
        </p:spPr>
        <p:txBody>
          <a:bodyPr>
            <a:normAutofit/>
          </a:bodyPr>
          <a:lstStyle/>
          <a:p>
            <a:pPr algn="just"/>
            <a:r>
              <a:rPr lang="pt-PT" dirty="0"/>
              <a:t>Examine cuidadosamente todos os e-mails. </a:t>
            </a:r>
          </a:p>
          <a:p>
            <a:pPr algn="just"/>
            <a:r>
              <a:rPr lang="pt-PT" dirty="0"/>
              <a:t>Eduque e dê formação aos funcionários. </a:t>
            </a:r>
          </a:p>
          <a:p>
            <a:pPr algn="just"/>
            <a:r>
              <a:rPr lang="pt-PT" dirty="0"/>
              <a:t>Verifique quaisquer alterações no local de pagamento do fornecedor</a:t>
            </a:r>
          </a:p>
          <a:p>
            <a:pPr algn="just"/>
            <a:r>
              <a:rPr lang="pt-PT" dirty="0"/>
              <a:t>Fique </a:t>
            </a:r>
            <a:r>
              <a:rPr lang="pt-PT" dirty="0" err="1"/>
              <a:t>atualizado</a:t>
            </a:r>
            <a:r>
              <a:rPr lang="pt-PT" dirty="0"/>
              <a:t> sobre os hábitos dos seus clientes</a:t>
            </a:r>
          </a:p>
          <a:p>
            <a:pPr algn="just"/>
            <a:r>
              <a:rPr lang="pt-PT" dirty="0"/>
              <a:t>Confirme pedidos de transferência de fundos</a:t>
            </a:r>
          </a:p>
          <a:p>
            <a:pPr algn="just"/>
            <a:endParaRPr lang="en-US" dirty="0"/>
          </a:p>
          <a:p>
            <a:pPr algn="just"/>
            <a:endParaRPr lang="en-US" dirty="0"/>
          </a:p>
        </p:txBody>
      </p:sp>
    </p:spTree>
    <p:extLst>
      <p:ext uri="{BB962C8B-B14F-4D97-AF65-F5344CB8AC3E}">
        <p14:creationId xmlns:p14="http://schemas.microsoft.com/office/powerpoint/2010/main" val="1768632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b="1"/>
              <a:t>Outro tipo de crime semelhante</a:t>
            </a:r>
          </a:p>
        </p:txBody>
      </p:sp>
      <p:pic>
        <p:nvPicPr>
          <p:cNvPr id="4" name="Business Process Compromise Explained">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4513" y="1600200"/>
            <a:ext cx="8053387" cy="4525963"/>
          </a:xfrm>
        </p:spPr>
      </p:pic>
    </p:spTree>
    <p:extLst>
      <p:ext uri="{BB962C8B-B14F-4D97-AF65-F5344CB8AC3E}">
        <p14:creationId xmlns:p14="http://schemas.microsoft.com/office/powerpoint/2010/main" val="19561497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386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A Internet das Coisas (IOT)</a:t>
            </a:r>
          </a:p>
        </p:txBody>
      </p:sp>
      <p:pic>
        <p:nvPicPr>
          <p:cNvPr id="4" name="Content Placeholder 3"/>
          <p:cNvPicPr>
            <a:picLocks noGrp="1" noChangeAspect="1"/>
          </p:cNvPicPr>
          <p:nvPr>
            <p:ph idx="1"/>
          </p:nvPr>
        </p:nvPicPr>
        <p:blipFill>
          <a:blip r:embed="rId3"/>
          <a:stretch>
            <a:fillRect/>
          </a:stretch>
        </p:blipFill>
        <p:spPr>
          <a:xfrm>
            <a:off x="1331640" y="1412776"/>
            <a:ext cx="6244001" cy="4380120"/>
          </a:xfrm>
          <a:prstGeom prst="rect">
            <a:avLst/>
          </a:prstGeom>
        </p:spPr>
      </p:pic>
      <p:pic>
        <p:nvPicPr>
          <p:cNvPr id="5" name="Picture 4"/>
          <p:cNvPicPr>
            <a:picLocks noChangeAspect="1"/>
          </p:cNvPicPr>
          <p:nvPr/>
        </p:nvPicPr>
        <p:blipFill>
          <a:blip r:embed="rId4"/>
          <a:stretch>
            <a:fillRect/>
          </a:stretch>
        </p:blipFill>
        <p:spPr>
          <a:xfrm>
            <a:off x="0" y="1403648"/>
            <a:ext cx="9090587" cy="5454352"/>
          </a:xfrm>
          <a:prstGeom prst="rect">
            <a:avLst/>
          </a:prstGeom>
        </p:spPr>
      </p:pic>
    </p:spTree>
    <p:extLst>
      <p:ext uri="{BB962C8B-B14F-4D97-AF65-F5344CB8AC3E}">
        <p14:creationId xmlns:p14="http://schemas.microsoft.com/office/powerpoint/2010/main" val="1236984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pt-PT" b="1"/>
              <a:t>Um exemplo da Internet das Coisas</a:t>
            </a:r>
          </a:p>
        </p:txBody>
      </p:sp>
      <p:pic>
        <p:nvPicPr>
          <p:cNvPr id="4" name="How It Works  Internet of Things.mp4">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1600200"/>
            <a:ext cx="8045450" cy="4525963"/>
          </a:xfrm>
        </p:spPr>
      </p:pic>
    </p:spTree>
    <p:extLst>
      <p:ext uri="{BB962C8B-B14F-4D97-AF65-F5344CB8AC3E}">
        <p14:creationId xmlns:p14="http://schemas.microsoft.com/office/powerpoint/2010/main" val="8888358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568207433"/>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250172"/>
            <a:ext cx="8229600" cy="836613"/>
          </a:xfrm>
          <a:noFill/>
        </p:spPr>
        <p:txBody>
          <a:bodyPr/>
          <a:lstStyle/>
          <a:p>
            <a:pPr algn="l" eaLnBrk="1" hangingPunct="1"/>
            <a:r>
              <a:rPr lang="pt-PT" b="1">
                <a:solidFill>
                  <a:schemeClr val="accent1">
                    <a:lumMod val="25000"/>
                  </a:schemeClr>
                </a:solidFill>
                <a:latin typeface="Calibri" pitchFamily="34" charset="0"/>
                <a:cs typeface="Arial" charset="0"/>
              </a:rPr>
              <a:t>Por que a IOT irá funcionar</a:t>
            </a:r>
          </a:p>
        </p:txBody>
      </p:sp>
      <p:sp>
        <p:nvSpPr>
          <p:cNvPr id="74755" name="Rectangle 3"/>
          <p:cNvSpPr>
            <a:spLocks noGrp="1" noChangeArrowheads="1"/>
          </p:cNvSpPr>
          <p:nvPr>
            <p:ph type="body" idx="1"/>
          </p:nvPr>
        </p:nvSpPr>
        <p:spPr>
          <a:xfrm>
            <a:off x="323850" y="1360682"/>
            <a:ext cx="8654832" cy="3833677"/>
          </a:xfrm>
          <a:noFill/>
        </p:spPr>
        <p:txBody>
          <a:bodyPr>
            <a:normAutofit lnSpcReduction="10000"/>
          </a:bodyPr>
          <a:lstStyle/>
          <a:p>
            <a:pPr>
              <a:lnSpc>
                <a:spcPct val="90000"/>
              </a:lnSpc>
              <a:buNone/>
              <a:tabLst>
                <a:tab pos="895350" algn="l"/>
              </a:tabLst>
            </a:pPr>
            <a:r>
              <a:rPr lang="pt-PT" sz="3500" b="1">
                <a:latin typeface="Calibri" pitchFamily="34" charset="0"/>
                <a:cs typeface="Arial" charset="0"/>
              </a:rPr>
              <a:t>IPv4</a:t>
            </a:r>
            <a:r>
              <a:rPr lang="pt-PT" sz="3500">
                <a:latin typeface="Calibri" pitchFamily="34" charset="0"/>
                <a:cs typeface="Arial" charset="0"/>
              </a:rPr>
              <a:t> (32 bits ou 4 octetos)</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254 x 254 x 254 x 254 	= 	4,1 x 10</a:t>
            </a:r>
            <a:r>
              <a:rPr lang="pt-PT" baseline="3000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ou </a:t>
            </a:r>
            <a:r>
              <a:rPr lang="pt-PT" b="1">
                <a:latin typeface="Calibri" pitchFamily="34" charset="0"/>
                <a:cs typeface="Arial" charset="0"/>
              </a:rPr>
              <a:t>4.162.314.256 endereços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pt-PT" sz="3500" b="1">
                <a:latin typeface="Calibri" pitchFamily="34" charset="0"/>
              </a:rPr>
              <a:t>IPv6</a:t>
            </a:r>
            <a:r>
              <a:rPr lang="pt-PT" sz="3500">
                <a:latin typeface="Calibri" pitchFamily="34" charset="0"/>
              </a:rPr>
              <a:t> (128 bits ou 16 octetos)</a:t>
            </a:r>
          </a:p>
          <a:p>
            <a:pPr eaLnBrk="1" hangingPunct="1">
              <a:lnSpc>
                <a:spcPct val="90000"/>
              </a:lnSpc>
              <a:buClr>
                <a:srgbClr val="FF3300"/>
              </a:buClr>
              <a:buFontTx/>
              <a:buNone/>
              <a:tabLst>
                <a:tab pos="895350" algn="l"/>
              </a:tabLst>
            </a:pPr>
            <a:r>
              <a:rPr lang="pt-PT" sz="1600">
                <a:latin typeface="Calibri" pitchFamily="34" charset="0"/>
                <a:cs typeface="Arial" charset="0"/>
              </a:rPr>
              <a:t>		</a:t>
            </a:r>
            <a:r>
              <a:rPr lang="pt-PT" sz="1900">
                <a:latin typeface="Calibri" pitchFamily="34" charset="0"/>
                <a:cs typeface="Arial" charset="0"/>
              </a:rPr>
              <a:t>254 x 254 x 254 x 254 x 254 x 254 x 254 x 254 x 254 x 254 x 254 x 254 x 254 x 254 x 254 x 254 </a:t>
            </a:r>
          </a:p>
          <a:p>
            <a:pPr eaLnBrk="1" hangingPunct="1">
              <a:lnSpc>
                <a:spcPct val="90000"/>
              </a:lnSpc>
              <a:buClr>
                <a:srgbClr val="FF3300"/>
              </a:buClr>
              <a:buFontTx/>
              <a:buNone/>
              <a:tabLst>
                <a:tab pos="895350" algn="l"/>
              </a:tabLst>
            </a:pPr>
            <a:r>
              <a:rPr lang="pt-PT" sz="1900">
                <a:latin typeface="Calibri" pitchFamily="34" charset="0"/>
                <a:cs typeface="Arial" charset="0"/>
              </a:rPr>
              <a:t>								= 3,4 x 10</a:t>
            </a:r>
            <a:r>
              <a:rPr lang="pt-PT" sz="1900" baseline="30000">
                <a:latin typeface="Calibri" pitchFamily="34" charset="0"/>
                <a:cs typeface="Arial" charset="0"/>
              </a:rPr>
              <a:t>38</a:t>
            </a:r>
            <a:r>
              <a:rPr lang="pt-PT" sz="1900">
                <a:latin typeface="Calibri" pitchFamily="34" charset="0"/>
                <a:cs typeface="Arial" charset="0"/>
              </a:rPr>
              <a:t> </a:t>
            </a:r>
          </a:p>
          <a:p>
            <a:pPr eaLnBrk="1" hangingPunct="1">
              <a:lnSpc>
                <a:spcPct val="90000"/>
              </a:lnSpc>
              <a:buClr>
                <a:srgbClr val="FF3300"/>
              </a:buClr>
              <a:buFontTx/>
              <a:buNone/>
              <a:tabLst>
                <a:tab pos="895350" algn="l"/>
              </a:tabLst>
            </a:pPr>
            <a:r>
              <a:rPr lang="pt-PT" sz="2400">
                <a:latin typeface="Calibri" pitchFamily="34" charset="0"/>
                <a:cs typeface="Arial" charset="0"/>
              </a:rPr>
              <a:t>		ou </a:t>
            </a:r>
            <a:r>
              <a:rPr lang="pt-PT" sz="2000" b="1">
                <a:latin typeface="Calibri" pitchFamily="34" charset="0"/>
                <a:cs typeface="Arial" charset="0"/>
              </a:rPr>
              <a:t>340.000.000.000.000.000.000.000.000.000.000.000.000 de endereços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a:solidFill>
                <a:srgbClr val="898989"/>
              </a:solidFill>
            </a:endParaRPr>
          </a:p>
        </p:txBody>
      </p:sp>
      <p:sp>
        <p:nvSpPr>
          <p:cNvPr id="2" name="TextBox 1"/>
          <p:cNvSpPr txBox="1"/>
          <p:nvPr/>
        </p:nvSpPr>
        <p:spPr>
          <a:xfrm>
            <a:off x="468313" y="5371781"/>
            <a:ext cx="8510369" cy="1323439"/>
          </a:xfrm>
          <a:prstGeom prst="rect">
            <a:avLst/>
          </a:prstGeom>
          <a:noFill/>
        </p:spPr>
        <p:txBody>
          <a:bodyPr wrap="square" rtlCol="0">
            <a:spAutoFit/>
          </a:bodyPr>
          <a:lstStyle/>
          <a:p>
            <a:pPr algn="just"/>
            <a:r>
              <a:rPr lang="pt-PT" sz="2000" dirty="0">
                <a:latin typeface="Calibri" pitchFamily="34" charset="0"/>
                <a:cs typeface="Arial" charset="0"/>
              </a:rPr>
              <a:t>A </a:t>
            </a:r>
            <a:r>
              <a:rPr lang="pt-PT" sz="2000" dirty="0" err="1">
                <a:latin typeface="Calibri" pitchFamily="34" charset="0"/>
                <a:cs typeface="Arial" charset="0"/>
              </a:rPr>
              <a:t>IOT</a:t>
            </a:r>
            <a:r>
              <a:rPr lang="pt-PT" sz="2000" dirty="0">
                <a:latin typeface="Calibri" pitchFamily="34" charset="0"/>
                <a:cs typeface="Arial" charset="0"/>
              </a:rPr>
              <a:t> só funciona por causa do IP versão 6 e do número de endereços IP que estarão disponíveis. Potencialmente, todos os objetos animados e inanimados do mundo podem ter o seu próprio endereço IP</a:t>
            </a:r>
          </a:p>
          <a:p>
            <a:pPr algn="just"/>
            <a:endParaRPr lang="en-GB" sz="2000" dirty="0"/>
          </a:p>
        </p:txBody>
      </p:sp>
    </p:spTree>
    <p:extLst>
      <p:ext uri="{BB962C8B-B14F-4D97-AF65-F5344CB8AC3E}">
        <p14:creationId xmlns:p14="http://schemas.microsoft.com/office/powerpoint/2010/main" val="1189982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8"/>
            <a:ext cx="8229600" cy="1143000"/>
          </a:xfrm>
        </p:spPr>
        <p:txBody>
          <a:bodyPr>
            <a:normAutofit/>
          </a:bodyPr>
          <a:lstStyle/>
          <a:p>
            <a:r>
              <a:rPr lang="pt-PT" b="1"/>
              <a:t>Segurança e a Internet das Coisas</a:t>
            </a:r>
          </a:p>
        </p:txBody>
      </p:sp>
      <p:sp>
        <p:nvSpPr>
          <p:cNvPr id="3" name="Content Placeholder 2"/>
          <p:cNvSpPr>
            <a:spLocks noGrp="1"/>
          </p:cNvSpPr>
          <p:nvPr>
            <p:ph idx="1"/>
          </p:nvPr>
        </p:nvSpPr>
        <p:spPr>
          <a:xfrm>
            <a:off x="457199" y="1600200"/>
            <a:ext cx="8449659" cy="4525963"/>
          </a:xfrm>
        </p:spPr>
        <p:txBody>
          <a:bodyPr>
            <a:normAutofit/>
          </a:bodyPr>
          <a:lstStyle/>
          <a:p>
            <a:r>
              <a:rPr lang="pt-PT" dirty="0"/>
              <a:t>Fornecedores de produtos não se preocupam com a segurança</a:t>
            </a:r>
          </a:p>
          <a:p>
            <a:r>
              <a:rPr lang="pt-PT" dirty="0"/>
              <a:t>Existem vulnerabilidades nos seus produtos</a:t>
            </a:r>
          </a:p>
          <a:p>
            <a:r>
              <a:rPr lang="pt-PT" dirty="0"/>
              <a:t>Não existem normas de segurança para a IOT</a:t>
            </a:r>
          </a:p>
          <a:p>
            <a:r>
              <a:rPr lang="pt-PT" dirty="0"/>
              <a:t>Os governos não reagem à ameaça</a:t>
            </a:r>
          </a:p>
          <a:p>
            <a:r>
              <a:rPr lang="pt-PT" dirty="0"/>
              <a:t>Talvez deva haver uma marca de segurança para os produtos IOT para permitir a escolha do cliente.</a:t>
            </a:r>
          </a:p>
        </p:txBody>
      </p:sp>
    </p:spTree>
    <p:extLst>
      <p:ext uri="{BB962C8B-B14F-4D97-AF65-F5344CB8AC3E}">
        <p14:creationId xmlns:p14="http://schemas.microsoft.com/office/powerpoint/2010/main" val="3514919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IOCTA 2017</a:t>
            </a:r>
          </a:p>
        </p:txBody>
      </p:sp>
      <p:sp>
        <p:nvSpPr>
          <p:cNvPr id="3" name="Content Placeholder 2"/>
          <p:cNvSpPr>
            <a:spLocks noGrp="1"/>
          </p:cNvSpPr>
          <p:nvPr>
            <p:ph idx="1"/>
          </p:nvPr>
        </p:nvSpPr>
        <p:spPr/>
        <p:txBody>
          <a:bodyPr>
            <a:normAutofit fontScale="92500" lnSpcReduction="10000"/>
          </a:bodyPr>
          <a:lstStyle/>
          <a:p>
            <a:pPr marL="0" indent="0" algn="just">
              <a:buNone/>
            </a:pPr>
            <a:r>
              <a:rPr lang="pt-PT"/>
              <a:t>"Relatórios anteriores destacaram o potencial para o abuso de dispositivos inseguros da Internet das Coisas (IoT). No final de 2016, assistimos ao primeiro ataque massivo originado em tais dispositivos, quando o malware Mirai transformou cerca de 150 000 routers e câmaras CCTV num botnet DDoS. Este botnet foi responsável por vários ataques de alto nível, incluindo um grave problema na infraestrutura da Internet na costa oeste dos Estados Unidos (EUA)".</a:t>
            </a:r>
          </a:p>
          <a:p>
            <a:pPr algn="just"/>
            <a:endParaRPr lang="en-GB" dirty="0"/>
          </a:p>
        </p:txBody>
      </p:sp>
    </p:spTree>
    <p:extLst>
      <p:ext uri="{BB962C8B-B14F-4D97-AF65-F5344CB8AC3E}">
        <p14:creationId xmlns:p14="http://schemas.microsoft.com/office/powerpoint/2010/main" val="9372724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549"/>
            <a:ext cx="8229600" cy="1143000"/>
          </a:xfrm>
        </p:spPr>
        <p:txBody>
          <a:bodyPr/>
          <a:lstStyle/>
          <a:p>
            <a:pPr algn="l"/>
            <a:r>
              <a:rPr lang="pt-PT" b="1"/>
              <a:t>IOCTA 2017</a:t>
            </a:r>
          </a:p>
        </p:txBody>
      </p:sp>
      <p:sp>
        <p:nvSpPr>
          <p:cNvPr id="3" name="Content Placeholder 2"/>
          <p:cNvSpPr>
            <a:spLocks noGrp="1"/>
          </p:cNvSpPr>
          <p:nvPr>
            <p:ph idx="1"/>
          </p:nvPr>
        </p:nvSpPr>
        <p:spPr>
          <a:xfrm>
            <a:off x="457200" y="1639111"/>
            <a:ext cx="8229600" cy="4525963"/>
          </a:xfrm>
        </p:spPr>
        <p:txBody>
          <a:bodyPr/>
          <a:lstStyle/>
          <a:p>
            <a:pPr algn="just"/>
            <a:r>
              <a:rPr lang="pt-PT"/>
              <a:t>Ataques DDoS de botnets compostos por dispositivos da IoTm como o já mencionado botnet Miraim foram previstos em relatórios anteriores há vários anos, mas os ataques contra o site de Krebs, Dyn e Deutsche Telekom são os primeiros exemplos comunicados.</a:t>
            </a:r>
          </a:p>
          <a:p>
            <a:pPr algn="just"/>
            <a:endParaRPr lang="en-GB" dirty="0"/>
          </a:p>
        </p:txBody>
      </p:sp>
    </p:spTree>
    <p:extLst>
      <p:ext uri="{BB962C8B-B14F-4D97-AF65-F5344CB8AC3E}">
        <p14:creationId xmlns:p14="http://schemas.microsoft.com/office/powerpoint/2010/main" val="6383528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68793228"/>
              </p:ext>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85017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O iKettle</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15816" y="1821997"/>
            <a:ext cx="3600400" cy="5036003"/>
          </a:xfrm>
        </p:spPr>
      </p:pic>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spTree>
    <p:extLst>
      <p:ext uri="{BB962C8B-B14F-4D97-AF65-F5344CB8AC3E}">
        <p14:creationId xmlns:p14="http://schemas.microsoft.com/office/powerpoint/2010/main" val="2027165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Chaleiras não configuradas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41" y="1824457"/>
            <a:ext cx="8945837" cy="5038612"/>
          </a:xfrm>
        </p:spPr>
      </p:pic>
    </p:spTree>
    <p:extLst>
      <p:ext uri="{BB962C8B-B14F-4D97-AF65-F5344CB8AC3E}">
        <p14:creationId xmlns:p14="http://schemas.microsoft.com/office/powerpoint/2010/main" val="1147974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O que pode acontecer</a:t>
            </a:r>
          </a:p>
        </p:txBody>
      </p:sp>
      <p:sp>
        <p:nvSpPr>
          <p:cNvPr id="3" name="Content Placeholder 2"/>
          <p:cNvSpPr>
            <a:spLocks noGrp="1"/>
          </p:cNvSpPr>
          <p:nvPr>
            <p:ph idx="1"/>
          </p:nvPr>
        </p:nvSpPr>
        <p:spPr/>
        <p:txBody>
          <a:bodyPr>
            <a:normAutofit lnSpcReduction="10000"/>
          </a:bodyPr>
          <a:lstStyle/>
          <a:p>
            <a:pPr algn="just" fontAlgn="base"/>
            <a:r>
              <a:rPr lang="pt-PT" dirty="0"/>
              <a:t>Assim que o hacker tiver a sua palavra-passe de Wi-Fi, irá provavelmente utilizar para aceder à sua rede doméstica, assumir o controlo do seu router Wi-Fi e alterar as suas configurações de DNS para que todo o tráfego da Internet seja transmitido por eles. Fácil de roubar as suas palavras-passe!</a:t>
            </a:r>
          </a:p>
          <a:p>
            <a:pPr algn="just" fontAlgn="base"/>
            <a:r>
              <a:rPr lang="pt-PT" dirty="0"/>
              <a:t>Os seus dados bancários online, redes sociais, e-mail. Tudo comprometido.</a:t>
            </a:r>
          </a:p>
        </p:txBody>
      </p:sp>
      <p:sp>
        <p:nvSpPr>
          <p:cNvPr id="4" name="TextBox 3"/>
          <p:cNvSpPr txBox="1"/>
          <p:nvPr/>
        </p:nvSpPr>
        <p:spPr>
          <a:xfrm>
            <a:off x="323528" y="6248094"/>
            <a:ext cx="3871342" cy="338554"/>
          </a:xfrm>
          <a:prstGeom prst="rect">
            <a:avLst/>
          </a:prstGeom>
          <a:noFill/>
        </p:spPr>
        <p:txBody>
          <a:bodyPr wrap="square" rtlCol="0">
            <a:spAutoFit/>
          </a:bodyPr>
          <a:lstStyle/>
          <a:p>
            <a:r>
              <a:rPr lang="pt-PT" sz="1600">
                <a:latin typeface="+mn-lt"/>
              </a:rPr>
              <a:t>Crédito: </a:t>
            </a:r>
            <a:r>
              <a:rPr lang="pt-PT" sz="1600">
                <a:latin typeface="+mn-lt"/>
                <a:hlinkClick r:id="rId3"/>
              </a:rPr>
              <a:t>www.pentestpartners.com</a:t>
            </a:r>
            <a:r>
              <a:rPr lang="pt-PT" sz="1600">
                <a:latin typeface="+mn-lt"/>
              </a:rPr>
              <a:t>  </a:t>
            </a:r>
          </a:p>
        </p:txBody>
      </p:sp>
    </p:spTree>
    <p:extLst>
      <p:ext uri="{BB962C8B-B14F-4D97-AF65-F5344CB8AC3E}">
        <p14:creationId xmlns:p14="http://schemas.microsoft.com/office/powerpoint/2010/main" val="6902232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119814" cy="1325563"/>
          </a:xfrm>
        </p:spPr>
        <p:txBody>
          <a:bodyPr>
            <a:normAutofit/>
          </a:bodyPr>
          <a:lstStyle/>
          <a:p>
            <a:r>
              <a:rPr lang="pt-PT" sz="3600" b="1" dirty="0"/>
              <a:t>Frigorífico do Hub de Família da Samsung</a:t>
            </a:r>
          </a:p>
        </p:txBody>
      </p:sp>
      <p:pic>
        <p:nvPicPr>
          <p:cNvPr id="4" name="Content Placeholder 3"/>
          <p:cNvPicPr>
            <a:picLocks noGrp="1" noChangeAspect="1"/>
          </p:cNvPicPr>
          <p:nvPr>
            <p:ph idx="1"/>
          </p:nvPr>
        </p:nvPicPr>
        <p:blipFill>
          <a:blip r:embed="rId3"/>
          <a:stretch>
            <a:fillRect/>
          </a:stretch>
        </p:blipFill>
        <p:spPr>
          <a:xfrm>
            <a:off x="899592" y="1484784"/>
            <a:ext cx="7252230" cy="4351338"/>
          </a:xfrm>
          <a:prstGeom prst="rect">
            <a:avLst/>
          </a:prstGeom>
        </p:spPr>
      </p:pic>
    </p:spTree>
    <p:extLst>
      <p:ext uri="{BB962C8B-B14F-4D97-AF65-F5344CB8AC3E}">
        <p14:creationId xmlns:p14="http://schemas.microsoft.com/office/powerpoint/2010/main" val="20227500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dirty="0"/>
              <a:t>Máquinas de lavar </a:t>
            </a:r>
            <a:r>
              <a:rPr lang="pt-PT" b="1" dirty="0" smtClean="0"/>
              <a:t>roupa</a:t>
            </a:r>
            <a:endParaRPr lang="pt-PT" b="1" dirty="0"/>
          </a:p>
        </p:txBody>
      </p:sp>
      <p:pic>
        <p:nvPicPr>
          <p:cNvPr id="4" name="Picture 3" descr="Nova tecnologia está a ser explorada por hackers"/>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5616623" cy="3861450"/>
          </a:xfrm>
          <a:prstGeom prst="rect">
            <a:avLst/>
          </a:prstGeom>
          <a:noFill/>
          <a:ln>
            <a:noFill/>
          </a:ln>
        </p:spPr>
      </p:pic>
    </p:spTree>
    <p:extLst>
      <p:ext uri="{BB962C8B-B14F-4D97-AF65-F5344CB8AC3E}">
        <p14:creationId xmlns:p14="http://schemas.microsoft.com/office/powerpoint/2010/main" val="1693202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sz="4000" b="1"/>
              <a:t>Utilizadores de Internet</a:t>
            </a:r>
          </a:p>
        </p:txBody>
      </p:sp>
      <p:sp>
        <p:nvSpPr>
          <p:cNvPr id="5" name="Content Placeholder 2"/>
          <p:cNvSpPr>
            <a:spLocks noGrp="1"/>
          </p:cNvSpPr>
          <p:nvPr>
            <p:ph idx="1"/>
          </p:nvPr>
        </p:nvSpPr>
        <p:spPr>
          <a:xfrm>
            <a:off x="457200" y="1417638"/>
            <a:ext cx="8218488" cy="749300"/>
          </a:xfrm>
        </p:spPr>
        <p:txBody>
          <a:bodyPr>
            <a:noAutofit/>
          </a:bodyPr>
          <a:lstStyle/>
          <a:p>
            <a:pPr>
              <a:lnSpc>
                <a:spcPct val="120000"/>
              </a:lnSpc>
              <a:spcBef>
                <a:spcPts val="600"/>
              </a:spcBef>
              <a:spcAft>
                <a:spcPts val="600"/>
              </a:spcAft>
            </a:pPr>
            <a:r>
              <a:rPr lang="pt-PT" sz="2400" dirty="0">
                <a:ea typeface="MS PGothic" charset="0"/>
                <a:cs typeface="Verdana" charset="0"/>
              </a:rPr>
              <a:t>Cerca de 40% da população mundial tem </a:t>
            </a:r>
            <a:r>
              <a:rPr lang="pt-PT" sz="2400" dirty="0" err="1">
                <a:ea typeface="MS PGothic" charset="0"/>
                <a:cs typeface="Verdana" charset="0"/>
              </a:rPr>
              <a:t>atualmente</a:t>
            </a:r>
            <a:r>
              <a:rPr lang="pt-PT" sz="2400" dirty="0">
                <a:ea typeface="MS PGothic" charset="0"/>
                <a:cs typeface="Verdana" charset="0"/>
              </a:rPr>
              <a:t> uma ligação à Internet. Em 1995, era inferior a 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0357" y="3332212"/>
            <a:ext cx="3735331" cy="24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2448061"/>
            <a:ext cx="4333660" cy="376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val="1"/>
            </a:ext>
          </a:extLst>
        </p:spPr>
        <p:txBody>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ct val="120000"/>
              </a:lnSpc>
              <a:spcBef>
                <a:spcPts val="600"/>
              </a:spcBef>
              <a:spcAft>
                <a:spcPts val="600"/>
              </a:spcAft>
              <a:buFont typeface="Arial" charset="0"/>
              <a:buChar char="•"/>
            </a:pPr>
            <a:r>
              <a:rPr lang="pt-PT" dirty="0">
                <a:latin typeface="+mn-lt"/>
                <a:cs typeface="Verdana" charset="0"/>
              </a:rPr>
              <a:t>O número de utilizadores de Internet aumentou dez vezes entre 1999 e 2013.</a:t>
            </a:r>
          </a:p>
          <a:p>
            <a:pPr>
              <a:lnSpc>
                <a:spcPct val="120000"/>
              </a:lnSpc>
              <a:spcBef>
                <a:spcPts val="600"/>
              </a:spcBef>
              <a:spcAft>
                <a:spcPts val="600"/>
              </a:spcAft>
              <a:buFont typeface="Arial" charset="0"/>
              <a:buChar char="•"/>
            </a:pPr>
            <a:r>
              <a:rPr lang="pt-PT" dirty="0">
                <a:latin typeface="+mn-lt"/>
                <a:cs typeface="Verdana" charset="0"/>
              </a:rPr>
              <a:t>O primeiro </a:t>
            </a:r>
            <a:r>
              <a:rPr lang="pt-PT" dirty="0" smtClean="0">
                <a:latin typeface="+mn-lt"/>
                <a:cs typeface="Verdana" charset="0"/>
              </a:rPr>
              <a:t>bilião foi </a:t>
            </a:r>
            <a:r>
              <a:rPr lang="pt-PT" dirty="0">
                <a:latin typeface="+mn-lt"/>
                <a:cs typeface="Verdana" charset="0"/>
              </a:rPr>
              <a:t>alcançado em 2005. O segundo </a:t>
            </a:r>
            <a:r>
              <a:rPr lang="pt-PT" dirty="0" smtClean="0">
                <a:latin typeface="+mn-lt"/>
                <a:cs typeface="Verdana" charset="0"/>
              </a:rPr>
              <a:t>bilião </a:t>
            </a:r>
            <a:r>
              <a:rPr lang="pt-PT" dirty="0">
                <a:latin typeface="+mn-lt"/>
                <a:cs typeface="Verdana" charset="0"/>
              </a:rPr>
              <a:t>em 2010. O terceiro </a:t>
            </a:r>
            <a:r>
              <a:rPr lang="pt-PT" dirty="0" smtClean="0">
                <a:latin typeface="+mn-lt"/>
                <a:cs typeface="Verdana" charset="0"/>
              </a:rPr>
              <a:t>bilião em </a:t>
            </a:r>
            <a:r>
              <a:rPr lang="pt-PT" dirty="0">
                <a:latin typeface="+mn-lt"/>
                <a:cs typeface="Verdana" charset="0"/>
              </a:rPr>
              <a:t>2014.</a:t>
            </a:r>
          </a:p>
        </p:txBody>
      </p:sp>
    </p:spTree>
    <p:extLst>
      <p:ext uri="{BB962C8B-B14F-4D97-AF65-F5344CB8AC3E}">
        <p14:creationId xmlns:p14="http://schemas.microsoft.com/office/powerpoint/2010/main" val="225097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Medidores inteligentes</a:t>
            </a:r>
          </a:p>
        </p:txBody>
      </p:sp>
      <p:pic>
        <p:nvPicPr>
          <p:cNvPr id="4" name="Picture 3" descr="Medidores inteligentes irão rever a forma como utilizamos energia, mas poderia ser um risco de segurança"/>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844824"/>
            <a:ext cx="4680520" cy="3967440"/>
          </a:xfrm>
          <a:prstGeom prst="rect">
            <a:avLst/>
          </a:prstGeom>
          <a:noFill/>
          <a:ln>
            <a:noFill/>
          </a:ln>
        </p:spPr>
      </p:pic>
    </p:spTree>
    <p:extLst>
      <p:ext uri="{BB962C8B-B14F-4D97-AF65-F5344CB8AC3E}">
        <p14:creationId xmlns:p14="http://schemas.microsoft.com/office/powerpoint/2010/main" val="1340627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Carros autónomos</a:t>
            </a:r>
          </a:p>
        </p:txBody>
      </p:sp>
      <p:pic>
        <p:nvPicPr>
          <p:cNvPr id="4" name="Content Placeholder 3"/>
          <p:cNvPicPr>
            <a:picLocks noGrp="1" noChangeAspect="1"/>
          </p:cNvPicPr>
          <p:nvPr>
            <p:ph idx="1"/>
          </p:nvPr>
        </p:nvPicPr>
        <p:blipFill>
          <a:blip r:embed="rId3"/>
          <a:stretch>
            <a:fillRect/>
          </a:stretch>
        </p:blipFill>
        <p:spPr>
          <a:xfrm>
            <a:off x="0" y="1412776"/>
            <a:ext cx="9143999" cy="5445224"/>
          </a:xfrm>
          <a:prstGeom prst="rect">
            <a:avLst/>
          </a:prstGeom>
        </p:spPr>
      </p:pic>
    </p:spTree>
    <p:extLst>
      <p:ext uri="{BB962C8B-B14F-4D97-AF65-F5344CB8AC3E}">
        <p14:creationId xmlns:p14="http://schemas.microsoft.com/office/powerpoint/2010/main" val="5326405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437200" y="11013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9590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72974"/>
          </a:xfrm>
        </p:spPr>
        <p:txBody>
          <a:bodyPr>
            <a:normAutofit/>
          </a:bodyPr>
          <a:lstStyle/>
          <a:p>
            <a:pPr marL="0" indent="0" algn="just">
              <a:buNone/>
            </a:pPr>
            <a:r>
              <a:rPr lang="pt-PT"/>
              <a:t>"Os mercados da Darknet continuam a ser facilitadores essenciais para outras áreas de crime, fornecendo acesso, entre outras coisas, a dados financeiros comprometidos para cometer vários tipos de fraude de pagamento, armas de fogo, documentos falsificados para facilitar fraudes, tráfico de seres humanos e imigração ilegal. </a:t>
            </a:r>
          </a:p>
        </p:txBody>
      </p:sp>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pt-PT" b="1"/>
              <a:t>Principais conclusões do IOCTA 2017</a:t>
            </a:r>
          </a:p>
        </p:txBody>
      </p:sp>
    </p:spTree>
    <p:extLst>
      <p:ext uri="{BB962C8B-B14F-4D97-AF65-F5344CB8AC3E}">
        <p14:creationId xmlns:p14="http://schemas.microsoft.com/office/powerpoint/2010/main" val="21063162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b="1"/>
              <a:t>Principais conclusões do IOCTA 2017</a:t>
            </a:r>
          </a:p>
        </p:txBody>
      </p:sp>
      <p:sp>
        <p:nvSpPr>
          <p:cNvPr id="3" name="Content Placeholder 2"/>
          <p:cNvSpPr>
            <a:spLocks noGrp="1"/>
          </p:cNvSpPr>
          <p:nvPr>
            <p:ph idx="1"/>
          </p:nvPr>
        </p:nvSpPr>
        <p:spPr>
          <a:xfrm>
            <a:off x="457200" y="1600200"/>
            <a:ext cx="8229600" cy="4956243"/>
          </a:xfrm>
        </p:spPr>
        <p:txBody>
          <a:bodyPr>
            <a:noAutofit/>
          </a:bodyPr>
          <a:lstStyle/>
          <a:p>
            <a:pPr marL="0" indent="0" algn="just">
              <a:buNone/>
            </a:pPr>
            <a:r>
              <a:rPr lang="pt-PT" sz="2800" dirty="0"/>
              <a:t>"Embora um número sem precedentes de utilizadores faça uso do </a:t>
            </a:r>
            <a:r>
              <a:rPr lang="pt-PT" sz="2800" dirty="0" err="1"/>
              <a:t>Tor</a:t>
            </a:r>
            <a:r>
              <a:rPr lang="pt-PT" sz="2800" dirty="0"/>
              <a:t>, o </a:t>
            </a:r>
            <a:r>
              <a:rPr lang="pt-PT" sz="2800" dirty="0" err="1"/>
              <a:t>Darknet</a:t>
            </a:r>
            <a:r>
              <a:rPr lang="pt-PT" sz="2800" dirty="0"/>
              <a:t> ainda não é a plataforma principal para a distribuição de produtos ilícitos, mas está a crescer rapidamente a sua própria base de clientes específicos nas áreas de drogas ilícitas, armas e </a:t>
            </a:r>
            <a:r>
              <a:rPr lang="pt-PT" sz="2800" dirty="0" err="1"/>
              <a:t>CSEM</a:t>
            </a:r>
            <a:r>
              <a:rPr lang="pt-PT" sz="2800" dirty="0"/>
              <a:t>.</a:t>
            </a:r>
          </a:p>
          <a:p>
            <a:pPr marL="0" indent="0" algn="just">
              <a:buNone/>
            </a:pPr>
            <a:r>
              <a:rPr lang="pt-PT" sz="2800" dirty="0"/>
              <a:t>Em comparação com as comodidades mais tradicionais do mercado da </a:t>
            </a:r>
            <a:r>
              <a:rPr lang="pt-PT" sz="2800" dirty="0" err="1"/>
              <a:t>Darknet</a:t>
            </a:r>
            <a:r>
              <a:rPr lang="pt-PT" sz="2800" dirty="0"/>
              <a:t>, como as drogas, a disponibilidade de ferramentas e serviços de cibercrime na </a:t>
            </a:r>
            <a:r>
              <a:rPr lang="pt-PT" sz="2800" dirty="0" err="1"/>
              <a:t>Darknet</a:t>
            </a:r>
            <a:r>
              <a:rPr lang="pt-PT" sz="2800" dirty="0"/>
              <a:t> parece estar a crescer </a:t>
            </a:r>
            <a:r>
              <a:rPr lang="pt-PT" sz="2800" dirty="0" smtClean="0">
                <a:solidFill>
                  <a:srgbClr val="00B050"/>
                </a:solidFill>
              </a:rPr>
              <a:t>de forma </a:t>
            </a:r>
            <a:r>
              <a:rPr lang="pt-PT" sz="2800" dirty="0" smtClean="0"/>
              <a:t>relativamente </a:t>
            </a:r>
            <a:r>
              <a:rPr lang="pt-PT" sz="2800" dirty="0"/>
              <a:t>mais rápida".</a:t>
            </a:r>
          </a:p>
        </p:txBody>
      </p:sp>
    </p:spTree>
    <p:extLst>
      <p:ext uri="{BB962C8B-B14F-4D97-AF65-F5344CB8AC3E}">
        <p14:creationId xmlns:p14="http://schemas.microsoft.com/office/powerpoint/2010/main" val="8378278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8335838" cy="1325563"/>
          </a:xfrm>
        </p:spPr>
        <p:txBody>
          <a:bodyPr>
            <a:normAutofit/>
          </a:bodyPr>
          <a:lstStyle/>
          <a:p>
            <a:r>
              <a:rPr lang="pt-PT" sz="4000" b="1"/>
              <a:t>Surface Web vs Deep Web vs Dark Net</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628650" y="1867618"/>
            <a:ext cx="7886700" cy="4267352"/>
          </a:xfrm>
          <a:prstGeom prst="rect">
            <a:avLst/>
          </a:prstGeom>
        </p:spPr>
      </p:pic>
    </p:spTree>
    <p:extLst>
      <p:ext uri="{BB962C8B-B14F-4D97-AF65-F5344CB8AC3E}">
        <p14:creationId xmlns:p14="http://schemas.microsoft.com/office/powerpoint/2010/main" val="20138533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A Darknet</a:t>
            </a:r>
          </a:p>
        </p:txBody>
      </p:sp>
      <p:pic>
        <p:nvPicPr>
          <p:cNvPr id="4" name="Content Placeholder 3"/>
          <p:cNvPicPr>
            <a:picLocks noGrp="1" noChangeAspect="1"/>
          </p:cNvPicPr>
          <p:nvPr>
            <p:ph idx="1"/>
          </p:nvPr>
        </p:nvPicPr>
        <p:blipFill>
          <a:blip r:embed="rId3"/>
          <a:stretch>
            <a:fillRect/>
          </a:stretch>
        </p:blipFill>
        <p:spPr>
          <a:xfrm>
            <a:off x="3227921" y="2884552"/>
            <a:ext cx="5916079" cy="3472920"/>
          </a:xfrm>
          <a:prstGeom prst="rect">
            <a:avLst/>
          </a:prstGeom>
        </p:spPr>
      </p:pic>
      <p:sp>
        <p:nvSpPr>
          <p:cNvPr id="5" name="Rectangle 4"/>
          <p:cNvSpPr/>
          <p:nvPr/>
        </p:nvSpPr>
        <p:spPr>
          <a:xfrm>
            <a:off x="628650" y="1417638"/>
            <a:ext cx="7975798" cy="1569660"/>
          </a:xfrm>
          <a:prstGeom prst="rect">
            <a:avLst/>
          </a:prstGeom>
        </p:spPr>
        <p:txBody>
          <a:bodyPr wrap="square">
            <a:spAutoFit/>
          </a:bodyPr>
          <a:lstStyle/>
          <a:p>
            <a:r>
              <a:rPr lang="pt-PT" sz="2400" dirty="0">
                <a:latin typeface="+mn-lt"/>
              </a:rPr>
              <a:t>Uma </a:t>
            </a:r>
            <a:r>
              <a:rPr lang="pt-PT" sz="2400" b="1" dirty="0" err="1">
                <a:latin typeface="+mn-lt"/>
              </a:rPr>
              <a:t>darknet</a:t>
            </a:r>
            <a:r>
              <a:rPr lang="pt-PT" sz="2400" dirty="0">
                <a:latin typeface="+mn-lt"/>
              </a:rPr>
              <a:t> (ou </a:t>
            </a:r>
            <a:r>
              <a:rPr lang="pt-PT" sz="2400" b="1" dirty="0" err="1">
                <a:latin typeface="+mn-lt"/>
              </a:rPr>
              <a:t>dark</a:t>
            </a:r>
            <a:r>
              <a:rPr lang="pt-PT" sz="2400" b="1" dirty="0">
                <a:latin typeface="+mn-lt"/>
              </a:rPr>
              <a:t> net</a:t>
            </a:r>
            <a:r>
              <a:rPr lang="pt-PT" sz="2400" dirty="0">
                <a:latin typeface="+mn-lt"/>
              </a:rPr>
              <a:t>) é uma rede que pode ser acedida com software, configurações ou autorização específicos, geralmente utilizando comunicações, portas e protocolos não padrão. </a:t>
            </a:r>
          </a:p>
        </p:txBody>
      </p:sp>
    </p:spTree>
    <p:extLst>
      <p:ext uri="{BB962C8B-B14F-4D97-AF65-F5344CB8AC3E}">
        <p14:creationId xmlns:p14="http://schemas.microsoft.com/office/powerpoint/2010/main" val="4242073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520572" y="387178"/>
            <a:ext cx="7777162" cy="769441"/>
          </a:xfrm>
          <a:prstGeom prst="rect">
            <a:avLst/>
          </a:prstGeom>
          <a:noFill/>
          <a:ln w="9525">
            <a:noFill/>
            <a:miter lim="800000"/>
            <a:headEnd/>
            <a:tailEnd/>
          </a:ln>
        </p:spPr>
        <p:txBody>
          <a:bodyPr>
            <a:spAutoFit/>
          </a:bodyPr>
          <a:lstStyle/>
          <a:p>
            <a:r>
              <a:rPr lang="pt-PT" sz="4400" b="1">
                <a:solidFill>
                  <a:schemeClr val="accent1">
                    <a:lumMod val="25000"/>
                  </a:schemeClr>
                </a:solidFill>
                <a:latin typeface="+mj-lt"/>
              </a:rPr>
              <a:t>TOR -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pt-PT">
                <a:latin typeface="Verdana"/>
                <a:cs typeface="Verdana"/>
              </a:rPr>
              <a:t>TOR - The Onion Router - É um sistema de comunicação anónima na Internet</a:t>
            </a:r>
          </a:p>
          <a:p>
            <a:pPr>
              <a:lnSpc>
                <a:spcPct val="120000"/>
              </a:lnSpc>
            </a:pPr>
            <a:r>
              <a:rPr lang="pt-PT">
                <a:latin typeface="Verdana"/>
                <a:cs typeface="Verdana"/>
              </a:rPr>
              <a:t>Meados dos anos 90</a:t>
            </a:r>
          </a:p>
          <a:p>
            <a:pPr>
              <a:lnSpc>
                <a:spcPct val="120000"/>
              </a:lnSpc>
            </a:pPr>
            <a:r>
              <a:rPr lang="pt-PT">
                <a:latin typeface="Verdana"/>
                <a:cs typeface="Verdana"/>
              </a:rPr>
              <a:t>Objetivo principal - uso militar, mas também</a:t>
            </a:r>
          </a:p>
          <a:p>
            <a:pPr lvl="1">
              <a:lnSpc>
                <a:spcPct val="120000"/>
              </a:lnSpc>
            </a:pPr>
            <a:r>
              <a:rPr lang="pt-PT">
                <a:latin typeface="Verdana"/>
                <a:cs typeface="Verdana"/>
              </a:rPr>
              <a:t>Uma forma de contornar a censura</a:t>
            </a:r>
          </a:p>
          <a:p>
            <a:pPr lvl="1">
              <a:lnSpc>
                <a:spcPct val="120000"/>
              </a:lnSpc>
            </a:pPr>
            <a:r>
              <a:rPr lang="pt-PT">
                <a:latin typeface="Verdana"/>
                <a:cs typeface="Verdana"/>
              </a:rPr>
              <a:t>Adequado para reunir relatórios anónimos/dados/informações por jornalistas</a:t>
            </a:r>
          </a:p>
        </p:txBody>
      </p:sp>
    </p:spTree>
    <p:extLst>
      <p:ext uri="{BB962C8B-B14F-4D97-AF65-F5344CB8AC3E}">
        <p14:creationId xmlns:p14="http://schemas.microsoft.com/office/powerpoint/2010/main" val="77612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pt-PT" b="1"/>
              <a:t>TOR - Como funciona?</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xmlns:mv="urn:schemas-microsoft-com:mac:vml" xmlns:mc="http://schemas.openxmlformats.org/markup-compatibility/2006"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a:solidFill>
                <a:srgbClr val="898989"/>
              </a:solidFill>
            </a:endParaRPr>
          </a:p>
        </p:txBody>
      </p:sp>
    </p:spTree>
    <p:extLst>
      <p:ext uri="{BB962C8B-B14F-4D97-AF65-F5344CB8AC3E}">
        <p14:creationId xmlns:p14="http://schemas.microsoft.com/office/powerpoint/2010/main" val="1188893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Crimes na Darknet</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Picture 3"/>
          <p:cNvPicPr>
            <a:picLocks noChangeAspect="1"/>
          </p:cNvPicPr>
          <p:nvPr/>
        </p:nvPicPr>
        <p:blipFill>
          <a:blip r:embed="rId3"/>
          <a:stretch>
            <a:fillRect/>
          </a:stretch>
        </p:blipFill>
        <p:spPr>
          <a:xfrm>
            <a:off x="1475656" y="1690689"/>
            <a:ext cx="5685439" cy="4258592"/>
          </a:xfrm>
          <a:prstGeom prst="rect">
            <a:avLst/>
          </a:prstGeom>
        </p:spPr>
      </p:pic>
    </p:spTree>
    <p:extLst>
      <p:ext uri="{BB962C8B-B14F-4D97-AF65-F5344CB8AC3E}">
        <p14:creationId xmlns:p14="http://schemas.microsoft.com/office/powerpoint/2010/main" val="2143164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sz="4000" b="1"/>
              <a:t>Imagem instantânea digital global</a:t>
            </a:r>
          </a:p>
        </p:txBody>
      </p:sp>
      <p:sp>
        <p:nvSpPr>
          <p:cNvPr id="4" name="Content Placeholder 3"/>
          <p:cNvSpPr>
            <a:spLocks noGrp="1"/>
          </p:cNvSpPr>
          <p:nvPr>
            <p:ph idx="1"/>
          </p:nvPr>
        </p:nvSpPr>
        <p:spPr/>
        <p:txBody>
          <a:bodyPr/>
          <a:lstStyle/>
          <a:p>
            <a:endParaRPr lang="en-US"/>
          </a:p>
        </p:txBody>
      </p:sp>
      <p:pic>
        <p:nvPicPr>
          <p:cNvPr id="9" name="Picture 8"/>
          <p:cNvPicPr>
            <a:picLocks noChangeAspect="1"/>
          </p:cNvPicPr>
          <p:nvPr/>
        </p:nvPicPr>
        <p:blipFill rotWithShape="1">
          <a:blip r:embed="rId3"/>
          <a:srcRect t="8462" b="2393"/>
          <a:stretch/>
        </p:blipFill>
        <p:spPr>
          <a:xfrm>
            <a:off x="0" y="1556111"/>
            <a:ext cx="9144000" cy="5094633"/>
          </a:xfrm>
          <a:prstGeom prst="rect">
            <a:avLst/>
          </a:prstGeom>
        </p:spPr>
      </p:pic>
    </p:spTree>
    <p:extLst>
      <p:ext uri="{BB962C8B-B14F-4D97-AF65-F5344CB8AC3E}">
        <p14:creationId xmlns:p14="http://schemas.microsoft.com/office/powerpoint/2010/main" val="15316130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Alphabay</a:t>
            </a:r>
          </a:p>
        </p:txBody>
      </p:sp>
      <p:pic>
        <p:nvPicPr>
          <p:cNvPr id="4" name="Content Placeholder 3"/>
          <p:cNvPicPr>
            <a:picLocks noGrp="1" noChangeAspect="1"/>
          </p:cNvPicPr>
          <p:nvPr>
            <p:ph idx="1"/>
          </p:nvPr>
        </p:nvPicPr>
        <p:blipFill>
          <a:blip r:embed="rId3"/>
          <a:stretch>
            <a:fillRect/>
          </a:stretch>
        </p:blipFill>
        <p:spPr>
          <a:xfrm>
            <a:off x="0" y="1417638"/>
            <a:ext cx="9061390" cy="5094545"/>
          </a:xfrm>
          <a:prstGeom prst="rect">
            <a:avLst/>
          </a:prstGeom>
        </p:spPr>
      </p:pic>
    </p:spTree>
    <p:extLst>
      <p:ext uri="{BB962C8B-B14F-4D97-AF65-F5344CB8AC3E}">
        <p14:creationId xmlns:p14="http://schemas.microsoft.com/office/powerpoint/2010/main" val="4232462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Alphabay nunca mais</a:t>
            </a:r>
          </a:p>
        </p:txBody>
      </p:sp>
      <p:sp>
        <p:nvSpPr>
          <p:cNvPr id="5" name="TextBox 4"/>
          <p:cNvSpPr txBox="1"/>
          <p:nvPr/>
        </p:nvSpPr>
        <p:spPr>
          <a:xfrm>
            <a:off x="6660232" y="5805264"/>
            <a:ext cx="2376264" cy="1052736"/>
          </a:xfrm>
          <a:prstGeom prst="rect">
            <a:avLst/>
          </a:prstGeom>
          <a:solidFill>
            <a:schemeClr val="bg1"/>
          </a:solidFill>
        </p:spPr>
        <p:txBody>
          <a:bodyPr wrap="square" rtlCol="0">
            <a:spAutoFit/>
          </a:bodyPr>
          <a:lstStyle/>
          <a:p>
            <a:endParaRPr lang="en-GB"/>
          </a:p>
        </p:txBody>
      </p:sp>
      <p:pic>
        <p:nvPicPr>
          <p:cNvPr id="4" name="Content Placeholder 3"/>
          <p:cNvPicPr>
            <a:picLocks noGrp="1" noChangeAspect="1"/>
          </p:cNvPicPr>
          <p:nvPr>
            <p:ph idx="1"/>
          </p:nvPr>
        </p:nvPicPr>
        <p:blipFill>
          <a:blip r:embed="rId3"/>
          <a:stretch>
            <a:fillRect/>
          </a:stretch>
        </p:blipFill>
        <p:spPr>
          <a:xfrm>
            <a:off x="1043608" y="1494486"/>
            <a:ext cx="7255718" cy="4837146"/>
          </a:xfrm>
          <a:prstGeom prst="rect">
            <a:avLst/>
          </a:prstGeom>
        </p:spPr>
      </p:pic>
    </p:spTree>
    <p:extLst>
      <p:ext uri="{BB962C8B-B14F-4D97-AF65-F5344CB8AC3E}">
        <p14:creationId xmlns:p14="http://schemas.microsoft.com/office/powerpoint/2010/main" val="5903020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58581928"/>
              </p:ext>
            </p:extLst>
          </p:nvPr>
        </p:nvGraphicFramePr>
        <p:xfrm>
          <a:off x="437199" y="701271"/>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605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IOCTA 2017</a:t>
            </a:r>
          </a:p>
        </p:txBody>
      </p:sp>
      <p:sp>
        <p:nvSpPr>
          <p:cNvPr id="3" name="Content Placeholder 2"/>
          <p:cNvSpPr>
            <a:spLocks noGrp="1"/>
          </p:cNvSpPr>
          <p:nvPr>
            <p:ph idx="1"/>
          </p:nvPr>
        </p:nvSpPr>
        <p:spPr/>
        <p:txBody>
          <a:bodyPr>
            <a:normAutofit/>
          </a:bodyPr>
          <a:lstStyle/>
          <a:p>
            <a:pPr marL="0" indent="0" algn="just">
              <a:buNone/>
            </a:pPr>
            <a:r>
              <a:rPr lang="pt-PT"/>
              <a:t>"Criptomoedas continuam a ser exploradas por cibercriminosos, com a Bitcoin a ser a moeda de escolha em mercados criminosos, e como pagamento por tentativas de extorsão informática, como ransomware ou ataque de DDoS. No entanto, outras criptomoedas como Monero, Ethereum e Zcash estão a ganhar popularidade dentro do submundo digital".</a:t>
            </a:r>
          </a:p>
          <a:p>
            <a:pPr marL="0" indent="0">
              <a:buNone/>
            </a:pPr>
            <a:endParaRPr lang="en-GB" dirty="0"/>
          </a:p>
        </p:txBody>
      </p:sp>
    </p:spTree>
    <p:extLst>
      <p:ext uri="{BB962C8B-B14F-4D97-AF65-F5344CB8AC3E}">
        <p14:creationId xmlns:p14="http://schemas.microsoft.com/office/powerpoint/2010/main" val="10553291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2506465" y="1186350"/>
            <a:ext cx="6586527" cy="2616777"/>
          </a:xfrm>
        </p:spPr>
        <p:txBody>
          <a:bodyPr>
            <a:noAutofit/>
          </a:bodyPr>
          <a:lstStyle/>
          <a:p>
            <a:pPr marL="0" indent="0" algn="just">
              <a:lnSpc>
                <a:spcPct val="150000"/>
              </a:lnSpc>
              <a:spcBef>
                <a:spcPts val="0"/>
              </a:spcBef>
              <a:buNone/>
            </a:pPr>
            <a:r>
              <a:rPr lang="pt-PT" sz="2400" b="1"/>
              <a:t>Uma moeda digital na qual as técnicas de encriptação são utilizadas para regular a geração de unidades monetárias e verificar a transferência de fundos, operando independentemente de um banco central. (Dicionários de Oxford)</a:t>
            </a:r>
          </a:p>
          <a:p>
            <a:pPr marL="0" indent="0" algn="just">
              <a:lnSpc>
                <a:spcPct val="150000"/>
              </a:lnSpc>
              <a:spcBef>
                <a:spcPts val="0"/>
              </a:spcBef>
              <a:buNone/>
            </a:pPr>
            <a:r>
              <a:rPr lang="pt-PT" sz="2400" b="1"/>
              <a:t>…</a:t>
            </a:r>
          </a:p>
          <a:p>
            <a:pPr marL="0" indent="0" algn="just">
              <a:lnSpc>
                <a:spcPct val="150000"/>
              </a:lnSpc>
              <a:spcBef>
                <a:spcPts val="0"/>
              </a:spcBef>
              <a:buNone/>
            </a:pPr>
            <a:r>
              <a:rPr lang="pt-PT" sz="2400" b="1"/>
              <a:t>As criptomoedas são um subconjunto de moedas alternativas, ou especificamente de moedas digitais. (Wikipédia)</a:t>
            </a:r>
          </a:p>
          <a:p>
            <a:pPr marL="0" indent="0" algn="just">
              <a:lnSpc>
                <a:spcPct val="150000"/>
              </a:lnSpc>
              <a:spcBef>
                <a:spcPts val="0"/>
              </a:spcBef>
              <a:buNone/>
            </a:pPr>
            <a:endParaRPr lang="en-GB" sz="2400" b="1" dirty="0"/>
          </a:p>
        </p:txBody>
      </p:sp>
      <p:grpSp>
        <p:nvGrpSpPr>
          <p:cNvPr id="5" name="Group 4"/>
          <p:cNvGrpSpPr/>
          <p:nvPr/>
        </p:nvGrpSpPr>
        <p:grpSpPr>
          <a:xfrm>
            <a:off x="539552" y="1733545"/>
            <a:ext cx="2017922" cy="4139163"/>
            <a:chOff x="1228725" y="2220338"/>
            <a:chExt cx="2017922" cy="4139163"/>
          </a:xfrm>
        </p:grpSpPr>
        <p:sp>
          <p:nvSpPr>
            <p:cNvPr id="6" name="Textfeld 5"/>
            <p:cNvSpPr txBox="1"/>
            <p:nvPr/>
          </p:nvSpPr>
          <p:spPr>
            <a:xfrm>
              <a:off x="1319212" y="2220338"/>
              <a:ext cx="1843088" cy="2856428"/>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sz="1800" dirty="0"/>
            </a:p>
            <a:p>
              <a:pPr algn="ctr"/>
              <a:endParaRPr lang="en-US" sz="1800" dirty="0"/>
            </a:p>
            <a:p>
              <a:pPr algn="ctr"/>
              <a:endParaRPr lang="en-US" sz="1800" dirty="0"/>
            </a:p>
            <a:p>
              <a:pPr algn="ctr"/>
              <a:r>
                <a:rPr lang="pt-PT" sz="1800"/>
                <a:t>Moeda real</a:t>
              </a:r>
            </a:p>
            <a:p>
              <a:pPr algn="ctr"/>
              <a:endParaRPr lang="en-US" sz="1800" dirty="0"/>
            </a:p>
            <a:p>
              <a:pPr algn="ctr"/>
              <a:endParaRPr lang="en-US" sz="1800" dirty="0"/>
            </a:p>
          </p:txBody>
        </p:sp>
        <p:sp>
          <p:nvSpPr>
            <p:cNvPr id="7" name="Textfeld 6"/>
            <p:cNvSpPr txBox="1"/>
            <p:nvPr/>
          </p:nvSpPr>
          <p:spPr>
            <a:xfrm>
              <a:off x="1762125" y="2296538"/>
              <a:ext cx="990600" cy="1298377"/>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pt-PT" sz="1800"/>
                <a:t>Moeda fiduciária</a:t>
              </a:r>
            </a:p>
          </p:txBody>
        </p:sp>
        <p:sp>
          <p:nvSpPr>
            <p:cNvPr id="8" name="Textfeld 7"/>
            <p:cNvSpPr txBox="1"/>
            <p:nvPr/>
          </p:nvSpPr>
          <p:spPr>
            <a:xfrm>
              <a:off x="1228725" y="3600451"/>
              <a:ext cx="2017922" cy="275905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300" dirty="0"/>
            </a:p>
            <a:p>
              <a:pPr algn="ctr"/>
              <a:r>
                <a:rPr lang="pt-PT" sz="1200"/>
                <a:t>Moeda alternativa</a:t>
              </a:r>
            </a:p>
            <a:p>
              <a:pPr algn="ctr"/>
              <a:endParaRPr lang="en-US" sz="1200" dirty="0"/>
            </a:p>
            <a:p>
              <a:pPr algn="ctr"/>
              <a:endParaRPr lang="en-US" sz="1050" dirty="0"/>
            </a:p>
            <a:p>
              <a:pPr algn="ctr"/>
              <a:endParaRPr lang="en-US" sz="1800" dirty="0"/>
            </a:p>
            <a:p>
              <a:pPr algn="ctr"/>
              <a:endParaRPr lang="en-US" sz="1800" dirty="0"/>
            </a:p>
            <a:p>
              <a:pPr algn="ctr"/>
              <a:endParaRPr lang="en-US" sz="1800" dirty="0"/>
            </a:p>
            <a:p>
              <a:pPr algn="ctr"/>
              <a:endParaRPr lang="en-US" sz="1800" dirty="0"/>
            </a:p>
          </p:txBody>
        </p:sp>
        <p:sp>
          <p:nvSpPr>
            <p:cNvPr id="9" name="Textfeld 8"/>
            <p:cNvSpPr txBox="1"/>
            <p:nvPr/>
          </p:nvSpPr>
          <p:spPr>
            <a:xfrm>
              <a:off x="1428750" y="4329868"/>
              <a:ext cx="1590675" cy="1493133"/>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225" dirty="0"/>
            </a:p>
            <a:p>
              <a:pPr algn="ctr"/>
              <a:r>
                <a:rPr lang="pt-PT" sz="1200"/>
                <a:t>Moeda digital</a:t>
              </a:r>
            </a:p>
            <a:p>
              <a:pPr algn="ctr"/>
              <a:endParaRPr lang="en-US" sz="900" dirty="0"/>
            </a:p>
            <a:p>
              <a:pPr algn="ctr"/>
              <a:endParaRPr lang="en-US" sz="825" dirty="0"/>
            </a:p>
            <a:p>
              <a:pPr algn="ctr"/>
              <a:endParaRPr lang="en-US" sz="975" dirty="0"/>
            </a:p>
            <a:p>
              <a:pPr algn="ctr"/>
              <a:endParaRPr lang="en-US" sz="975" dirty="0"/>
            </a:p>
          </p:txBody>
        </p:sp>
        <p:sp>
          <p:nvSpPr>
            <p:cNvPr id="10" name="Textfeld 9"/>
            <p:cNvSpPr txBox="1"/>
            <p:nvPr/>
          </p:nvSpPr>
          <p:spPr>
            <a:xfrm>
              <a:off x="1543050" y="4850878"/>
              <a:ext cx="1352550" cy="584269"/>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pt-PT" sz="1050"/>
                <a:t>Criptomoeda</a:t>
              </a:r>
            </a:p>
          </p:txBody>
        </p:sp>
      </p:grpSp>
      <p:sp>
        <p:nvSpPr>
          <p:cNvPr id="11" name="Title 1"/>
          <p:cNvSpPr txBox="1">
            <a:spLocks/>
          </p:cNvSpPr>
          <p:nvPr/>
        </p:nvSpPr>
        <p:spPr>
          <a:xfrm>
            <a:off x="1043608" y="449131"/>
            <a:ext cx="6172200" cy="653214"/>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pt-PT" b="1"/>
              <a:t>Definição de moedas virtuais</a:t>
            </a:r>
          </a:p>
        </p:txBody>
      </p:sp>
    </p:spTree>
    <p:extLst>
      <p:ext uri="{BB962C8B-B14F-4D97-AF65-F5344CB8AC3E}">
        <p14:creationId xmlns:p14="http://schemas.microsoft.com/office/powerpoint/2010/main" val="20237090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1540" y="598974"/>
            <a:ext cx="8252460" cy="653214"/>
          </a:xfrm>
        </p:spPr>
        <p:txBody>
          <a:bodyPr>
            <a:noAutofit/>
          </a:bodyPr>
          <a:lstStyle/>
          <a:p>
            <a:pPr>
              <a:spcBef>
                <a:spcPts val="0"/>
              </a:spcBef>
            </a:pPr>
            <a:r>
              <a:rPr lang="pt-PT" b="1" dirty="0" err="1"/>
              <a:t>Criptomoeda</a:t>
            </a:r>
            <a:r>
              <a:rPr lang="pt-PT" b="1" dirty="0"/>
              <a:t> </a:t>
            </a:r>
            <a:r>
              <a:rPr lang="pt-PT" b="1" dirty="0" err="1"/>
              <a:t>x</a:t>
            </a:r>
            <a:r>
              <a:rPr lang="pt-PT" b="1" dirty="0"/>
              <a:t> </a:t>
            </a:r>
            <a:r>
              <a:rPr lang="pt-PT" b="1" dirty="0" smtClean="0"/>
              <a:t>moeda tradicional</a:t>
            </a:r>
            <a:endParaRPr lang="pt-PT" b="1" dirty="0"/>
          </a:p>
        </p:txBody>
      </p:sp>
      <p:sp>
        <p:nvSpPr>
          <p:cNvPr id="4" name="Rectangle 3"/>
          <p:cNvSpPr>
            <a:spLocks noGrp="1" noChangeArrowheads="1"/>
          </p:cNvSpPr>
          <p:nvPr>
            <p:ph idx="1"/>
          </p:nvPr>
        </p:nvSpPr>
        <p:spPr>
          <a:xfrm>
            <a:off x="594862" y="1912926"/>
            <a:ext cx="7937578" cy="4608512"/>
          </a:xfrm>
        </p:spPr>
        <p:txBody>
          <a:bodyPr>
            <a:normAutofit/>
          </a:bodyPr>
          <a:lstStyle/>
          <a:p>
            <a:pPr marL="0" indent="0">
              <a:lnSpc>
                <a:spcPct val="150000"/>
              </a:lnSpc>
              <a:spcBef>
                <a:spcPts val="0"/>
              </a:spcBef>
              <a:buNone/>
            </a:pPr>
            <a:r>
              <a:rPr lang="pt-PT" sz="2400" b="1" dirty="0"/>
              <a:t>Distinção de características da </a:t>
            </a:r>
            <a:r>
              <a:rPr lang="pt-PT" sz="2400" b="1" dirty="0" err="1"/>
              <a:t>criptomoeda</a:t>
            </a:r>
            <a:r>
              <a:rPr lang="pt-PT" sz="2400" b="1" dirty="0"/>
              <a:t>:</a:t>
            </a:r>
          </a:p>
          <a:p>
            <a:pPr>
              <a:lnSpc>
                <a:spcPct val="150000"/>
              </a:lnSpc>
              <a:spcBef>
                <a:spcPts val="0"/>
              </a:spcBef>
            </a:pPr>
            <a:r>
              <a:rPr lang="pt-PT" sz="2400" dirty="0"/>
              <a:t>Descentralizada</a:t>
            </a:r>
          </a:p>
          <a:p>
            <a:pPr>
              <a:lnSpc>
                <a:spcPct val="150000"/>
              </a:lnSpc>
              <a:spcBef>
                <a:spcPts val="0"/>
              </a:spcBef>
            </a:pPr>
            <a:r>
              <a:rPr lang="pt-PT" sz="2400" dirty="0"/>
              <a:t>Contas (carteiras) fáceis de configurar</a:t>
            </a:r>
          </a:p>
          <a:p>
            <a:pPr>
              <a:lnSpc>
                <a:spcPct val="150000"/>
              </a:lnSpc>
              <a:spcBef>
                <a:spcPts val="0"/>
              </a:spcBef>
            </a:pPr>
            <a:r>
              <a:rPr lang="pt-PT" sz="2400" dirty="0"/>
              <a:t>Relativamente anónimo</a:t>
            </a:r>
          </a:p>
          <a:p>
            <a:pPr>
              <a:lnSpc>
                <a:spcPct val="150000"/>
              </a:lnSpc>
              <a:spcBef>
                <a:spcPts val="0"/>
              </a:spcBef>
            </a:pPr>
            <a:r>
              <a:rPr lang="pt-PT" sz="2400" dirty="0"/>
              <a:t>Todas as transações são transparentes</a:t>
            </a:r>
          </a:p>
          <a:p>
            <a:pPr>
              <a:lnSpc>
                <a:spcPct val="150000"/>
              </a:lnSpc>
              <a:spcBef>
                <a:spcPts val="0"/>
              </a:spcBef>
            </a:pPr>
            <a:r>
              <a:rPr lang="pt-PT" sz="2400" dirty="0"/>
              <a:t>Taxas de transação baixas</a:t>
            </a:r>
          </a:p>
          <a:p>
            <a:pPr>
              <a:lnSpc>
                <a:spcPct val="150000"/>
              </a:lnSpc>
              <a:spcBef>
                <a:spcPts val="0"/>
              </a:spcBef>
            </a:pPr>
            <a:r>
              <a:rPr lang="pt-PT" sz="2400" dirty="0"/>
              <a:t>Transferências rápidas</a:t>
            </a:r>
          </a:p>
          <a:p>
            <a:pPr>
              <a:lnSpc>
                <a:spcPct val="150000"/>
              </a:lnSpc>
              <a:spcBef>
                <a:spcPts val="0"/>
              </a:spcBef>
            </a:pPr>
            <a:r>
              <a:rPr lang="pt-PT" sz="2400" dirty="0"/>
              <a:t>Não repugnável</a:t>
            </a:r>
          </a:p>
        </p:txBody>
      </p:sp>
    </p:spTree>
    <p:extLst>
      <p:ext uri="{BB962C8B-B14F-4D97-AF65-F5344CB8AC3E}">
        <p14:creationId xmlns:p14="http://schemas.microsoft.com/office/powerpoint/2010/main" val="190966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Bitcoin and Blockchain Technology Explained.mp4">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180774"/>
            <a:ext cx="9144000" cy="5677226"/>
          </a:xfrm>
        </p:spPr>
      </p:pic>
      <p:sp>
        <p:nvSpPr>
          <p:cNvPr id="2" name="Title 1"/>
          <p:cNvSpPr>
            <a:spLocks noGrp="1"/>
          </p:cNvSpPr>
          <p:nvPr>
            <p:ph type="title"/>
          </p:nvPr>
        </p:nvSpPr>
        <p:spPr>
          <a:xfrm>
            <a:off x="35496" y="116632"/>
            <a:ext cx="7886700" cy="994172"/>
          </a:xfrm>
        </p:spPr>
        <p:txBody>
          <a:bodyPr>
            <a:normAutofit/>
          </a:bodyPr>
          <a:lstStyle/>
          <a:p>
            <a:r>
              <a:rPr lang="pt-PT" b="1"/>
              <a:t>Criptomoeda – Uma explicação</a:t>
            </a:r>
          </a:p>
        </p:txBody>
      </p:sp>
    </p:spTree>
    <p:extLst>
      <p:ext uri="{BB962C8B-B14F-4D97-AF65-F5344CB8AC3E}">
        <p14:creationId xmlns:p14="http://schemas.microsoft.com/office/powerpoint/2010/main" val="20455271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928" y="548680"/>
            <a:ext cx="8951072" cy="653214"/>
          </a:xfrm>
        </p:spPr>
        <p:txBody>
          <a:bodyPr>
            <a:normAutofit fontScale="90000"/>
          </a:bodyPr>
          <a:lstStyle/>
          <a:p>
            <a:r>
              <a:rPr lang="pt-PT" b="1" dirty="0"/>
              <a:t>A teoria por</a:t>
            </a:r>
            <a:r>
              <a:rPr lang="pt-PT" b="1" dirty="0" smtClean="0"/>
              <a:t> detrás </a:t>
            </a:r>
            <a:r>
              <a:rPr lang="pt-PT" b="1" dirty="0"/>
              <a:t>da </a:t>
            </a:r>
            <a:r>
              <a:rPr lang="pt-PT" b="1" dirty="0" err="1"/>
              <a:t>criptomoeda</a:t>
            </a:r>
            <a:endParaRPr lang="pt-PT" b="1" dirty="0"/>
          </a:p>
        </p:txBody>
      </p:sp>
      <p:pic>
        <p:nvPicPr>
          <p:cNvPr id="5" name="Bild 4"/>
          <p:cNvPicPr>
            <a:picLocks noChangeAspect="1"/>
          </p:cNvPicPr>
          <p:nvPr/>
        </p:nvPicPr>
        <p:blipFill>
          <a:blip r:embed="rId3"/>
          <a:stretch>
            <a:fillRect/>
          </a:stretch>
        </p:blipFill>
        <p:spPr>
          <a:xfrm>
            <a:off x="1485900" y="1800226"/>
            <a:ext cx="6011691" cy="3788968"/>
          </a:xfrm>
          <a:prstGeom prst="rect">
            <a:avLst/>
          </a:prstGeom>
        </p:spPr>
      </p:pic>
    </p:spTree>
    <p:extLst>
      <p:ext uri="{BB962C8B-B14F-4D97-AF65-F5344CB8AC3E}">
        <p14:creationId xmlns:p14="http://schemas.microsoft.com/office/powerpoint/2010/main" val="20947974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Não é apenas a bitcoin</a:t>
            </a:r>
          </a:p>
        </p:txBody>
      </p:sp>
      <p:pic>
        <p:nvPicPr>
          <p:cNvPr id="5" name="Picture 4"/>
          <p:cNvPicPr>
            <a:picLocks noChangeAspect="1"/>
          </p:cNvPicPr>
          <p:nvPr/>
        </p:nvPicPr>
        <p:blipFill>
          <a:blip r:embed="rId3"/>
          <a:stretch>
            <a:fillRect/>
          </a:stretch>
        </p:blipFill>
        <p:spPr>
          <a:xfrm>
            <a:off x="368077" y="1705856"/>
            <a:ext cx="8407846" cy="4203923"/>
          </a:xfrm>
          <a:prstGeom prst="rect">
            <a:avLst/>
          </a:prstGeom>
        </p:spPr>
      </p:pic>
      <p:sp>
        <p:nvSpPr>
          <p:cNvPr id="7" name="Rectangle 6"/>
          <p:cNvSpPr/>
          <p:nvPr/>
        </p:nvSpPr>
        <p:spPr>
          <a:xfrm>
            <a:off x="1187624" y="6165304"/>
            <a:ext cx="4016933" cy="369332"/>
          </a:xfrm>
          <a:prstGeom prst="rect">
            <a:avLst/>
          </a:prstGeom>
        </p:spPr>
        <p:txBody>
          <a:bodyPr wrap="none">
            <a:spAutoFit/>
          </a:bodyPr>
          <a:lstStyle/>
          <a:p>
            <a:r>
              <a:rPr lang="pt-PT" sz="1800" baseline="0">
                <a:latin typeface="+mn-lt"/>
                <a:hlinkClick r:id="rId4" action="ppaction://hlinkfile"/>
              </a:rPr>
              <a:t>http://coinmarketcap.com/all/views/all/ </a:t>
            </a:r>
          </a:p>
        </p:txBody>
      </p:sp>
    </p:spTree>
    <p:extLst>
      <p:ext uri="{BB962C8B-B14F-4D97-AF65-F5344CB8AC3E}">
        <p14:creationId xmlns:p14="http://schemas.microsoft.com/office/powerpoint/2010/main" val="8990468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Monero</a:t>
            </a:r>
          </a:p>
        </p:txBody>
      </p:sp>
      <p:sp>
        <p:nvSpPr>
          <p:cNvPr id="3" name="Content Placeholder 2"/>
          <p:cNvSpPr>
            <a:spLocks noGrp="1"/>
          </p:cNvSpPr>
          <p:nvPr>
            <p:ph idx="1"/>
          </p:nvPr>
        </p:nvSpPr>
        <p:spPr/>
        <p:txBody>
          <a:bodyPr>
            <a:normAutofit fontScale="92500" lnSpcReduction="20000"/>
          </a:bodyPr>
          <a:lstStyle/>
          <a:p>
            <a:pPr algn="just"/>
            <a:r>
              <a:rPr lang="pt-PT" dirty="0"/>
              <a:t>Lançada em 2014, grande parte da crescente popularidade da </a:t>
            </a:r>
            <a:r>
              <a:rPr lang="pt-PT" dirty="0" err="1"/>
              <a:t>Monero</a:t>
            </a:r>
            <a:r>
              <a:rPr lang="pt-PT" dirty="0"/>
              <a:t> está relacionada com os recursos adicionais de segurança e privacidade que oferece; transações não podem ser atribuídas a nenhum </a:t>
            </a:r>
            <a:r>
              <a:rPr lang="pt-PT" dirty="0" err="1"/>
              <a:t>utilizador/endereço</a:t>
            </a:r>
            <a:r>
              <a:rPr lang="pt-PT" dirty="0"/>
              <a:t> em particular, todas as moedas utilizadas numa transação são "ocultas" por padrão, e os históricos de transação são mantidos em sigilo. A </a:t>
            </a:r>
            <a:r>
              <a:rPr lang="pt-PT" dirty="0" err="1"/>
              <a:t>Monero</a:t>
            </a:r>
            <a:r>
              <a:rPr lang="pt-PT" dirty="0"/>
              <a:t> agora é aceite em vários mercados da </a:t>
            </a:r>
            <a:r>
              <a:rPr lang="pt-PT" dirty="0" err="1"/>
              <a:t>Darknet</a:t>
            </a:r>
            <a:r>
              <a:rPr lang="pt-PT" dirty="0"/>
              <a:t>, e 2017 viu o primeiro </a:t>
            </a:r>
            <a:r>
              <a:rPr lang="pt-PT" dirty="0" err="1"/>
              <a:t>ransomware</a:t>
            </a:r>
            <a:r>
              <a:rPr lang="pt-PT" dirty="0"/>
              <a:t>, Kirk, que utilizou </a:t>
            </a:r>
            <a:r>
              <a:rPr lang="pt-PT" dirty="0" err="1"/>
              <a:t>Monero</a:t>
            </a:r>
            <a:r>
              <a:rPr lang="pt-PT" dirty="0"/>
              <a:t> para pagamentos de resgate.</a:t>
            </a:r>
          </a:p>
          <a:p>
            <a:pPr marL="0" indent="0" algn="just">
              <a:buNone/>
            </a:pPr>
            <a:endParaRPr lang="en-GB" dirty="0"/>
          </a:p>
        </p:txBody>
      </p:sp>
    </p:spTree>
    <p:extLst>
      <p:ext uri="{BB962C8B-B14F-4D97-AF65-F5344CB8AC3E}">
        <p14:creationId xmlns:p14="http://schemas.microsoft.com/office/powerpoint/2010/main" val="1299892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pt-PT" sz="4000" b="1"/>
              <a:t>Utilização da Internet: Descrição geral regional</a:t>
            </a:r>
          </a:p>
        </p:txBody>
      </p:sp>
      <p:sp>
        <p:nvSpPr>
          <p:cNvPr id="4" name="Content Placeholder 3"/>
          <p:cNvSpPr>
            <a:spLocks noGrp="1"/>
          </p:cNvSpPr>
          <p:nvPr>
            <p:ph idx="1"/>
          </p:nvPr>
        </p:nvSpPr>
        <p:spPr/>
        <p:txBody>
          <a:bodyPr/>
          <a:lstStyle/>
          <a:p>
            <a:endParaRPr lang="en-US"/>
          </a:p>
        </p:txBody>
      </p:sp>
      <p:pic>
        <p:nvPicPr>
          <p:cNvPr id="5" name="Picture 4"/>
          <p:cNvPicPr>
            <a:picLocks noChangeAspect="1"/>
          </p:cNvPicPr>
          <p:nvPr/>
        </p:nvPicPr>
        <p:blipFill rotWithShape="1">
          <a:blip r:embed="rId3"/>
          <a:srcRect t="8462" b="1966"/>
          <a:stretch/>
        </p:blipFill>
        <p:spPr>
          <a:xfrm>
            <a:off x="0" y="1531666"/>
            <a:ext cx="9144000" cy="5119078"/>
          </a:xfrm>
          <a:prstGeom prst="rect">
            <a:avLst/>
          </a:prstGeom>
        </p:spPr>
      </p:pic>
    </p:spTree>
    <p:extLst>
      <p:ext uri="{BB962C8B-B14F-4D97-AF65-F5344CB8AC3E}">
        <p14:creationId xmlns:p14="http://schemas.microsoft.com/office/powerpoint/2010/main" val="7896735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b="1"/>
              <a:t>Ethereum</a:t>
            </a:r>
          </a:p>
        </p:txBody>
      </p:sp>
      <p:sp>
        <p:nvSpPr>
          <p:cNvPr id="3" name="Content Placeholder 2"/>
          <p:cNvSpPr>
            <a:spLocks noGrp="1"/>
          </p:cNvSpPr>
          <p:nvPr>
            <p:ph idx="1"/>
          </p:nvPr>
        </p:nvSpPr>
        <p:spPr>
          <a:xfrm>
            <a:off x="457200" y="1417638"/>
            <a:ext cx="8229600" cy="4525963"/>
          </a:xfrm>
        </p:spPr>
        <p:txBody>
          <a:bodyPr>
            <a:noAutofit/>
          </a:bodyPr>
          <a:lstStyle/>
          <a:p>
            <a:pPr algn="just"/>
            <a:r>
              <a:rPr lang="pt-PT" sz="2800" dirty="0" err="1"/>
              <a:t>IOCTA</a:t>
            </a:r>
            <a:r>
              <a:rPr lang="pt-PT" sz="2800" dirty="0"/>
              <a:t> aborda a possibilidade dos "contratos inteligentes" da </a:t>
            </a:r>
            <a:r>
              <a:rPr lang="pt-PT" sz="2800" dirty="0" err="1"/>
              <a:t>Ethereum</a:t>
            </a:r>
            <a:r>
              <a:rPr lang="pt-PT" sz="2800" dirty="0"/>
              <a:t> se tornarem uma ferramenta para o modelo de negócios de Crime como Serviço no relatório de 2016. Embora ainda não tenha sido visto, pelo menos, um mercado da </a:t>
            </a:r>
            <a:r>
              <a:rPr lang="pt-PT" sz="2800" dirty="0" err="1"/>
              <a:t>Darknet</a:t>
            </a:r>
            <a:r>
              <a:rPr lang="pt-PT" sz="2800" dirty="0"/>
              <a:t> começou a aceitar a </a:t>
            </a:r>
            <a:r>
              <a:rPr lang="pt-PT" sz="2800" dirty="0" err="1"/>
              <a:t>Ethereum</a:t>
            </a:r>
            <a:r>
              <a:rPr lang="pt-PT" sz="2800" dirty="0"/>
              <a:t> para pagamentos e compras. Além disso, uma equipa de desenvolvedores planeia rodar um mercado descentralizado da </a:t>
            </a:r>
            <a:r>
              <a:rPr lang="pt-PT" sz="2800" dirty="0" err="1"/>
              <a:t>Darknet</a:t>
            </a:r>
            <a:r>
              <a:rPr lang="pt-PT" sz="2800" dirty="0"/>
              <a:t> na </a:t>
            </a:r>
            <a:r>
              <a:rPr lang="pt-PT" sz="2800" dirty="0" err="1"/>
              <a:t>blockchain</a:t>
            </a:r>
            <a:r>
              <a:rPr lang="pt-PT" sz="2800" dirty="0"/>
              <a:t> da </a:t>
            </a:r>
            <a:r>
              <a:rPr lang="pt-PT" sz="2800" dirty="0" err="1"/>
              <a:t>Ethereum</a:t>
            </a:r>
            <a:r>
              <a:rPr lang="pt-PT" sz="2800" dirty="0"/>
              <a:t>.</a:t>
            </a:r>
          </a:p>
        </p:txBody>
      </p:sp>
    </p:spTree>
    <p:extLst>
      <p:ext uri="{BB962C8B-B14F-4D97-AF65-F5344CB8AC3E}">
        <p14:creationId xmlns:p14="http://schemas.microsoft.com/office/powerpoint/2010/main" val="9397535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pt-PT" b="1"/>
              <a:t>Zcash</a:t>
            </a:r>
          </a:p>
        </p:txBody>
      </p:sp>
      <p:sp>
        <p:nvSpPr>
          <p:cNvPr id="3" name="Content Placeholder 2"/>
          <p:cNvSpPr>
            <a:spLocks noGrp="1"/>
          </p:cNvSpPr>
          <p:nvPr>
            <p:ph idx="1"/>
          </p:nvPr>
        </p:nvSpPr>
        <p:spPr/>
        <p:txBody>
          <a:bodyPr>
            <a:normAutofit/>
          </a:bodyPr>
          <a:lstStyle/>
          <a:p>
            <a:r>
              <a:rPr lang="pt-PT"/>
              <a:t>Zcash - Zcash é outra criptomoeda que se concentra na melhoria da privacidade dos seus utilizadores, ocultando tanto o recetor da transação como o valor da transação. Embora Zcash ainda não tenha aparecido em nenhuma investigação sobre a aplicação da lei, a Zcash deveria ser incluída nas moedas aceites pelo mercado da Darknet AlphaBay.</a:t>
            </a:r>
          </a:p>
        </p:txBody>
      </p:sp>
    </p:spTree>
    <p:extLst>
      <p:ext uri="{BB962C8B-B14F-4D97-AF65-F5344CB8AC3E}">
        <p14:creationId xmlns:p14="http://schemas.microsoft.com/office/powerpoint/2010/main" val="18438302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buNone/>
            </a:pPr>
            <a:r>
              <a:rPr lang="pt-PT" sz="2800" dirty="0"/>
              <a:t>No final desta sessão, os participantes serão capazes de:</a:t>
            </a:r>
          </a:p>
          <a:p>
            <a:pPr lvl="0"/>
            <a:r>
              <a:rPr lang="pt-PT" sz="2600" dirty="0"/>
              <a:t>Fornecer </a:t>
            </a:r>
            <a:r>
              <a:rPr lang="pt-PT" sz="2600" dirty="0" err="1"/>
              <a:t>números-chave</a:t>
            </a:r>
            <a:r>
              <a:rPr lang="pt-PT" sz="2600" dirty="0"/>
              <a:t> para descrever a sociedade de informação</a:t>
            </a:r>
          </a:p>
          <a:p>
            <a:pPr lvl="0"/>
            <a:r>
              <a:rPr lang="pt-PT" sz="2600" dirty="0"/>
              <a:t>Enumerar alguns dos ataques mais relevantes ocorridos no período recente</a:t>
            </a:r>
          </a:p>
          <a:p>
            <a:pPr lvl="0"/>
            <a:r>
              <a:rPr lang="pt-PT" sz="2600" dirty="0"/>
              <a:t>Explicar os diferentes tipos de comprometimento de E-mail</a:t>
            </a:r>
            <a:r>
              <a:rPr lang="pt-PT" sz="2600" dirty="0" smtClean="0"/>
              <a:t> de CEO/Negócios (CMN)</a:t>
            </a:r>
          </a:p>
          <a:p>
            <a:pPr lvl="0"/>
            <a:r>
              <a:rPr lang="pt-PT" sz="2600" dirty="0" smtClean="0"/>
              <a:t>Identificar </a:t>
            </a:r>
            <a:r>
              <a:rPr lang="pt-PT" sz="2600" dirty="0"/>
              <a:t>as ameaças oferecidas pela Internet das Coisas (IOT)</a:t>
            </a:r>
          </a:p>
          <a:p>
            <a:pPr lvl="0"/>
            <a:r>
              <a:rPr lang="pt-PT" sz="2600" dirty="0"/>
              <a:t>Diferenciar entre as camadas da Internet</a:t>
            </a:r>
          </a:p>
          <a:p>
            <a:pPr lvl="0"/>
            <a:r>
              <a:rPr lang="pt-PT" sz="2600" dirty="0"/>
              <a:t>Explicar como as transações em moeda virtual são realizadas</a:t>
            </a:r>
          </a:p>
          <a:p>
            <a:pPr>
              <a:buFont typeface="Wingdings" charset="2"/>
              <a:buChar char="²"/>
            </a:pPr>
            <a:endParaRPr lang="en-US" sz="2600" dirty="0"/>
          </a:p>
        </p:txBody>
      </p:sp>
      <p:sp>
        <p:nvSpPr>
          <p:cNvPr id="4" name="Title 1"/>
          <p:cNvSpPr>
            <a:spLocks noGrp="1"/>
          </p:cNvSpPr>
          <p:nvPr>
            <p:ph type="title"/>
          </p:nvPr>
        </p:nvSpPr>
        <p:spPr>
          <a:xfrm>
            <a:off x="457200" y="274638"/>
            <a:ext cx="8229600" cy="773266"/>
          </a:xfrm>
        </p:spPr>
        <p:txBody>
          <a:bodyPr>
            <a:normAutofit/>
          </a:bodyPr>
          <a:lstStyle/>
          <a:p>
            <a:pPr algn="l"/>
            <a:r>
              <a:rPr lang="pt-PT" b="1"/>
              <a:t>Revisão dos objetivos da sessão</a:t>
            </a:r>
          </a:p>
        </p:txBody>
      </p:sp>
    </p:spTree>
    <p:extLst>
      <p:ext uri="{BB962C8B-B14F-4D97-AF65-F5344CB8AC3E}">
        <p14:creationId xmlns:p14="http://schemas.microsoft.com/office/powerpoint/2010/main" val="20314381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pt-PT" sz="5400" b="1"/>
              <a:t>Perguntas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pPr algn="l"/>
            <a:r>
              <a:rPr lang="pt-PT" sz="4000" b="1"/>
              <a:t>Tempo gasto na Internet</a:t>
            </a:r>
          </a:p>
        </p:txBody>
      </p:sp>
      <p:pic>
        <p:nvPicPr>
          <p:cNvPr id="6" name="Picture 5"/>
          <p:cNvPicPr>
            <a:picLocks noChangeAspect="1"/>
          </p:cNvPicPr>
          <p:nvPr/>
        </p:nvPicPr>
        <p:blipFill rotWithShape="1">
          <a:blip r:embed="rId3"/>
          <a:srcRect t="8462" b="1966"/>
          <a:stretch/>
        </p:blipFill>
        <p:spPr>
          <a:xfrm>
            <a:off x="0" y="1512422"/>
            <a:ext cx="9144000" cy="5119078"/>
          </a:xfrm>
          <a:prstGeom prst="rect">
            <a:avLst/>
          </a:prstGeom>
        </p:spPr>
      </p:pic>
    </p:spTree>
    <p:extLst>
      <p:ext uri="{BB962C8B-B14F-4D97-AF65-F5344CB8AC3E}">
        <p14:creationId xmlns:p14="http://schemas.microsoft.com/office/powerpoint/2010/main" val="2379033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pt-PT" sz="4000" b="1"/>
              <a:t>Utilização de redes sociais</a:t>
            </a:r>
          </a:p>
        </p:txBody>
      </p:sp>
      <p:pic>
        <p:nvPicPr>
          <p:cNvPr id="4" name="Picture 3"/>
          <p:cNvPicPr>
            <a:picLocks noChangeAspect="1"/>
          </p:cNvPicPr>
          <p:nvPr/>
        </p:nvPicPr>
        <p:blipFill rotWithShape="1">
          <a:blip r:embed="rId3"/>
          <a:srcRect t="8120" b="1624"/>
          <a:stretch/>
        </p:blipFill>
        <p:spPr>
          <a:xfrm>
            <a:off x="0" y="1473346"/>
            <a:ext cx="9144000" cy="5158154"/>
          </a:xfrm>
          <a:prstGeom prst="rect">
            <a:avLst/>
          </a:prstGeom>
        </p:spPr>
      </p:pic>
    </p:spTree>
    <p:extLst>
      <p:ext uri="{BB962C8B-B14F-4D97-AF65-F5344CB8AC3E}">
        <p14:creationId xmlns:p14="http://schemas.microsoft.com/office/powerpoint/2010/main" val="3198614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12711</TotalTime>
  <Words>9017</Words>
  <Application>Microsoft Office PowerPoint</Application>
  <PresentationFormat>Apresentação no Ecrã (4:3)</PresentationFormat>
  <Paragraphs>553</Paragraphs>
  <Slides>73</Slides>
  <Notes>60</Notes>
  <HiddenSlides>0</HiddenSlides>
  <MMClips>4</MMClips>
  <ScaleCrop>false</ScaleCrop>
  <HeadingPairs>
    <vt:vector size="6" baseType="variant">
      <vt:variant>
        <vt:lpstr>Tipos de letra usados</vt:lpstr>
      </vt:variant>
      <vt:variant>
        <vt:i4>7</vt:i4>
      </vt:variant>
      <vt:variant>
        <vt:lpstr>Tema</vt:lpstr>
      </vt:variant>
      <vt:variant>
        <vt:i4>1</vt:i4>
      </vt:variant>
      <vt:variant>
        <vt:lpstr>Títulos dos diapositivos</vt:lpstr>
      </vt:variant>
      <vt:variant>
        <vt:i4>73</vt:i4>
      </vt:variant>
    </vt:vector>
  </HeadingPairs>
  <TitlesOfParts>
    <vt:vector size="81" baseType="lpstr">
      <vt:lpstr>MS PGothic</vt:lpstr>
      <vt:lpstr>MS PGothic</vt:lpstr>
      <vt:lpstr>Arial</vt:lpstr>
      <vt:lpstr>Calibri</vt:lpstr>
      <vt:lpstr>Times New Roman</vt:lpstr>
      <vt:lpstr>Verdana</vt:lpstr>
      <vt:lpstr>Wingdings</vt:lpstr>
      <vt:lpstr>Office Theme</vt:lpstr>
      <vt:lpstr>Formação Avançada sobre Cibercrime para Juízes e Procuradores</vt:lpstr>
      <vt:lpstr>Programa</vt:lpstr>
      <vt:lpstr>Objetivos da sessão</vt:lpstr>
      <vt:lpstr>Apresentação do PowerPoint</vt:lpstr>
      <vt:lpstr>Utilizadores de Internet</vt:lpstr>
      <vt:lpstr>Imagem instantânea digital global</vt:lpstr>
      <vt:lpstr>Utilização da Internet: Descrição geral regional</vt:lpstr>
      <vt:lpstr>Tempo gasto na Internet</vt:lpstr>
      <vt:lpstr>Utilização de redes sociais</vt:lpstr>
      <vt:lpstr>Utilização de redes sociais: Descrição geral regional</vt:lpstr>
      <vt:lpstr>Utilizadores ativos por plataforma</vt:lpstr>
      <vt:lpstr>Tempo gasto em redes sociais</vt:lpstr>
      <vt:lpstr>Apresentação do PowerPoint</vt:lpstr>
      <vt:lpstr>2016 - Assalto cibernético SWIFT</vt:lpstr>
      <vt:lpstr>2016 - FBI hackeou o iPhone de um terrorista</vt:lpstr>
      <vt:lpstr>2016 - Queda de botnet Avalanche (1/2) </vt:lpstr>
      <vt:lpstr>2016 - Queda de botnet Avalanche (2/2) </vt:lpstr>
      <vt:lpstr>2016 – Hack ao LinkedIn</vt:lpstr>
      <vt:lpstr>2016 – Hack ao Yahoo</vt:lpstr>
      <vt:lpstr>2016 - Ferramentas de hacking da NSA roubadas e leiloadas</vt:lpstr>
      <vt:lpstr>2017 – Wannacry</vt:lpstr>
      <vt:lpstr>2016 - DDoS contra os principais prestadores dos EUA (1/3)</vt:lpstr>
      <vt:lpstr>2016 - DDoS contra os principais prestadores dos EUA (2/3)</vt:lpstr>
      <vt:lpstr>2016 - DDoS contra os principais prestadores dos EUA (3/3)</vt:lpstr>
      <vt:lpstr>Apresentação do PowerPoint</vt:lpstr>
      <vt:lpstr>IOCTA 2017</vt:lpstr>
      <vt:lpstr>Experiência</vt:lpstr>
      <vt:lpstr>O que é o Comprometimento de e-mail de CEO/Negócio (CMN) </vt:lpstr>
      <vt:lpstr>Aqui estão alguns exemplos</vt:lpstr>
      <vt:lpstr>Fraude de CEO</vt:lpstr>
      <vt:lpstr>Esquema da fatura fictícia</vt:lpstr>
      <vt:lpstr>Compromisso da conta</vt:lpstr>
      <vt:lpstr>Representação de advogado</vt:lpstr>
      <vt:lpstr>Roubo de dados</vt:lpstr>
      <vt:lpstr>Fique protegido e seguro</vt:lpstr>
      <vt:lpstr>Outro tipo de crime semelhante</vt:lpstr>
      <vt:lpstr>Apresentação do PowerPoint</vt:lpstr>
      <vt:lpstr>A Internet das Coisas (IOT)</vt:lpstr>
      <vt:lpstr>Um exemplo da Internet das Coisas</vt:lpstr>
      <vt:lpstr>Por que a IOT irá funcionar</vt:lpstr>
      <vt:lpstr>Segurança e a Internet das Coisas</vt:lpstr>
      <vt:lpstr>IOCTA 2017</vt:lpstr>
      <vt:lpstr>IOCTA 2017</vt:lpstr>
      <vt:lpstr>Apresentação do PowerPoint</vt:lpstr>
      <vt:lpstr>O iKettle</vt:lpstr>
      <vt:lpstr>Chaleiras não configuradas</vt:lpstr>
      <vt:lpstr>O que pode acontecer</vt:lpstr>
      <vt:lpstr>Frigorífico do Hub de Família da Samsung</vt:lpstr>
      <vt:lpstr>Máquinas de lavar roupa</vt:lpstr>
      <vt:lpstr>Medidores inteligentes</vt:lpstr>
      <vt:lpstr>Carros autónomos</vt:lpstr>
      <vt:lpstr>Apresentação do PowerPoint</vt:lpstr>
      <vt:lpstr>Apresentação do PowerPoint</vt:lpstr>
      <vt:lpstr>Principais conclusões do IOCTA 2017</vt:lpstr>
      <vt:lpstr>Surface Web vs Deep Web vs Dark Net</vt:lpstr>
      <vt:lpstr>A Darknet</vt:lpstr>
      <vt:lpstr>Apresentação do PowerPoint</vt:lpstr>
      <vt:lpstr>TOR - Como funciona?</vt:lpstr>
      <vt:lpstr>Crimes na Darknet</vt:lpstr>
      <vt:lpstr>Alphabay</vt:lpstr>
      <vt:lpstr>Alphabay nunca mais</vt:lpstr>
      <vt:lpstr>Apresentação do PowerPoint</vt:lpstr>
      <vt:lpstr>IOCTA 2017</vt:lpstr>
      <vt:lpstr>Apresentação do PowerPoint</vt:lpstr>
      <vt:lpstr>Criptomoeda x moeda tradicional</vt:lpstr>
      <vt:lpstr>Criptomoeda – Uma explicação</vt:lpstr>
      <vt:lpstr>A teoria por detrás da criptomoeda</vt:lpstr>
      <vt:lpstr>Não é apenas a bitcoin</vt:lpstr>
      <vt:lpstr>Monero</vt:lpstr>
      <vt:lpstr>Ethereum</vt:lpstr>
      <vt:lpstr>Zcash</vt:lpstr>
      <vt:lpstr>Revisão dos objetivos da sessão</vt:lpstr>
      <vt:lpstr>Apresentação do PowerPoint</vt:lpstr>
    </vt:vector>
  </TitlesOfParts>
  <Company>Technology Risk Limited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Pedro Verdelho</cp:lastModifiedBy>
  <cp:revision>89</cp:revision>
  <dcterms:created xsi:type="dcterms:W3CDTF">2019-04-10T00:08:17Z</dcterms:created>
  <dcterms:modified xsi:type="dcterms:W3CDTF">2019-04-30T15:13:01Z</dcterms:modified>
</cp:coreProperties>
</file>